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2" r:id="rId16"/>
    <p:sldId id="270" r:id="rId17"/>
    <p:sldId id="271" r:id="rId18"/>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5" d="100"/>
          <a:sy n="95" d="100"/>
        </p:scale>
        <p:origin x="17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20707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This deck covers who we are, what your role owns, the procedures you'll use daily, and exactly what to do in your first week. Sources: the All About SOSM guide and the Employee Manual (revised November 2025).</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Sections map to the four onboarding questions: why we're here, what you own, how we operate, and what to do first.</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Mission statement quoted verbatim from section 2.4 of the Employee Manual; the goal statement from the Philosophy section. One edit to the source wording: the Celebrate Family and Community paragraph reads Music4Kids in the manual and has been updated here to Southern Oregon School of Music. Admin staff meet families first, on the phone and at the desk, so that contact sets the tone for the whole journey.</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six core values quoted verbatim. Value 3 — prompt communication — is the one the admin seat is measured on most directly.</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Commitments 1-3 are quoted from the school philosophy; 4 is the personal appearance policy from section 6.6.</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3.6 of the manual: job descriptions are outlines and may be revised. Encourage new staff to request theirs on day one.</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Day-91 independence expectations are our framing; the 60-day introductory period, day-91 sick leave eligibility, and review criteria are all from the manual.</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Sections 4.1 and 4.7. The 60-minute rule and the five-minute clock window are the two most commonly missed details.</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Break table is reproduced from the Oregon Meal and Rest Periods policy. Note the two different request paths — Patriot for admin, Opus1 for teachers.</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Sections 4.2, 4.3, 4.6, 6.1, 6.5, 6.9, and the Oregon personnel records policy.</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Core value quote is verbatim. Channel rules are drawn from sections 2.2, 6.10, 6.12 and the vacation policy.</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Combines the staff-only contact note from the All About guide with sections 5.3, 6.11, 9.1 and the personnel records policy.</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2.1-2.4 of the All About guide. The color-coded calendar explanation is the single most common billing question at the desk.</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Day 1 items are legally or administratively time-sensitive. Days 2-5 are our recommended sequence, not a policy requirement.</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Draft second week for Deb to edit. Day 6 handbook reading and Days 7-8 Opus1 checklists were requested; the rest are suggestions.</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All About guide lists (541) 583-0123. Verify against current published number before distributing.</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with the open-door policy: bring problems to the Director at a time and place that allows a proper conversation.</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263552"/>
        </a:solidFill>
        <a:effectLst/>
      </p:bgPr>
    </p:bg>
    <p:spTree>
      <p:nvGrpSpPr>
        <p:cNvPr id="1" name=""/>
        <p:cNvGrpSpPr/>
        <p:nvPr/>
      </p:nvGrpSpPr>
      <p:grpSpPr>
        <a:xfrm>
          <a:off x="0" y="0"/>
          <a:ext cx="0" cy="0"/>
          <a:chOff x="0" y="0"/>
          <a:chExt cx="0" cy="0"/>
        </a:xfrm>
      </p:grpSpPr>
      <p:sp>
        <p:nvSpPr>
          <p:cNvPr id="2" name="Shape 0"/>
          <p:cNvSpPr/>
          <p:nvPr/>
        </p:nvSpPr>
        <p:spPr>
          <a:xfrm>
            <a:off x="9052560" y="-1371600"/>
            <a:ext cx="5120640" cy="5120640"/>
          </a:xfrm>
          <a:prstGeom prst="ellipse">
            <a:avLst/>
          </a:prstGeom>
          <a:solidFill>
            <a:srgbClr val="2E4063"/>
          </a:solidFill>
          <a:ln w="12700">
            <a:solidFill>
              <a:srgbClr val="333333"/>
            </a:solidFill>
            <a:prstDash val="solid"/>
          </a:ln>
        </p:spPr>
        <p:txBody>
          <a:bodyPr/>
          <a:lstStyle/>
          <a:p>
            <a:endParaRPr lang="en-US"/>
          </a:p>
        </p:txBody>
      </p:sp>
      <p:sp>
        <p:nvSpPr>
          <p:cNvPr id="3" name="Shape 1"/>
          <p:cNvSpPr/>
          <p:nvPr/>
        </p:nvSpPr>
        <p:spPr>
          <a:xfrm>
            <a:off x="10515600" y="4206240"/>
            <a:ext cx="3108960" cy="3108960"/>
          </a:xfrm>
          <a:prstGeom prst="ellipse">
            <a:avLst/>
          </a:prstGeom>
          <a:solidFill>
            <a:srgbClr val="2E4063"/>
          </a:solidFill>
          <a:ln w="12700">
            <a:solidFill>
              <a:srgbClr val="333333"/>
            </a:solidFill>
            <a:prstDash val="solid"/>
          </a:ln>
        </p:spPr>
        <p:txBody>
          <a:bodyPr/>
          <a:lstStyle/>
          <a:p>
            <a:endParaRPr lang="en-US"/>
          </a:p>
        </p:txBody>
      </p:sp>
      <p:pic>
        <p:nvPicPr>
          <p:cNvPr id="4" name="Image 0" descr="/home/claude/logo/sosm_ondark.png"/>
          <p:cNvPicPr>
            <a:picLocks noChangeAspect="1"/>
          </p:cNvPicPr>
          <p:nvPr/>
        </p:nvPicPr>
        <p:blipFill>
          <a:blip r:embed="rId3"/>
          <a:stretch>
            <a:fillRect/>
          </a:stretch>
        </p:blipFill>
        <p:spPr>
          <a:xfrm>
            <a:off x="777240" y="777240"/>
            <a:ext cx="3108960" cy="777240"/>
          </a:xfrm>
          <a:prstGeom prst="rect">
            <a:avLst/>
          </a:prstGeom>
        </p:spPr>
      </p:pic>
      <p:sp>
        <p:nvSpPr>
          <p:cNvPr id="5" name="Text 2"/>
          <p:cNvSpPr txBox="1"/>
          <p:nvPr/>
        </p:nvSpPr>
        <p:spPr>
          <a:xfrm>
            <a:off x="777240" y="2194560"/>
            <a:ext cx="8229600" cy="868680"/>
          </a:xfrm>
          <a:prstGeom prst="rect">
            <a:avLst/>
          </a:prstGeom>
          <a:noFill/>
          <a:ln/>
        </p:spPr>
        <p:txBody>
          <a:bodyPr wrap="square" lIns="0" tIns="0" rIns="0" bIns="0" rtlCol="0" anchor="b"/>
          <a:lstStyle/>
          <a:p>
            <a:pPr marL="0" indent="0">
              <a:buNone/>
            </a:pPr>
            <a:r>
              <a:rPr lang="en-US" sz="4800" dirty="0">
                <a:solidFill>
                  <a:srgbClr val="FFFFFF"/>
                </a:solidFill>
                <a:latin typeface="PP Hatton Medium" pitchFamily="34" charset="0"/>
                <a:ea typeface="PP Hatton Medium" pitchFamily="34" charset="-122"/>
                <a:cs typeface="PP Hatton Medium" pitchFamily="34" charset="-120"/>
              </a:rPr>
              <a:t>Admin Staff</a:t>
            </a:r>
            <a:endParaRPr lang="en-US" sz="4800" dirty="0"/>
          </a:p>
        </p:txBody>
      </p:sp>
      <p:sp>
        <p:nvSpPr>
          <p:cNvPr id="6" name="Text 3"/>
          <p:cNvSpPr txBox="1"/>
          <p:nvPr/>
        </p:nvSpPr>
        <p:spPr>
          <a:xfrm>
            <a:off x="777240" y="3035808"/>
            <a:ext cx="8229600" cy="868680"/>
          </a:xfrm>
          <a:prstGeom prst="rect">
            <a:avLst/>
          </a:prstGeom>
          <a:noFill/>
          <a:ln/>
        </p:spPr>
        <p:txBody>
          <a:bodyPr wrap="square" lIns="0" tIns="0" rIns="0" bIns="0" rtlCol="0" anchor="b"/>
          <a:lstStyle/>
          <a:p>
            <a:pPr marL="0" indent="0">
              <a:buNone/>
            </a:pPr>
            <a:r>
              <a:rPr lang="en-US" sz="4800" dirty="0">
                <a:solidFill>
                  <a:srgbClr val="A9C4E4"/>
                </a:solidFill>
                <a:latin typeface="PP Hatton Medium" pitchFamily="34" charset="0"/>
                <a:ea typeface="PP Hatton Medium" pitchFamily="34" charset="-122"/>
                <a:cs typeface="PP Hatton Medium" pitchFamily="34" charset="-120"/>
              </a:rPr>
              <a:t>Onboarding</a:t>
            </a:r>
            <a:endParaRPr lang="en-US" sz="4800" dirty="0"/>
          </a:p>
        </p:txBody>
      </p:sp>
      <p:sp>
        <p:nvSpPr>
          <p:cNvPr id="7" name="Text 4"/>
          <p:cNvSpPr txBox="1"/>
          <p:nvPr/>
        </p:nvSpPr>
        <p:spPr>
          <a:xfrm>
            <a:off x="777240" y="4434840"/>
            <a:ext cx="8229600" cy="365760"/>
          </a:xfrm>
          <a:prstGeom prst="rect">
            <a:avLst/>
          </a:prstGeom>
          <a:noFill/>
          <a:ln/>
        </p:spPr>
        <p:txBody>
          <a:bodyPr wrap="square" lIns="0" tIns="0" rIns="0" bIns="0" rtlCol="0" anchor="ctr"/>
          <a:lstStyle/>
          <a:p>
            <a:pPr marL="0" indent="0">
              <a:buNone/>
            </a:pPr>
            <a:r>
              <a:rPr lang="en-US" sz="1400" dirty="0">
                <a:solidFill>
                  <a:srgbClr val="C8D6E8"/>
                </a:solidFill>
                <a:latin typeface="Open Sans" pitchFamily="34" charset="0"/>
                <a:ea typeface="Open Sans" pitchFamily="34" charset="-122"/>
                <a:cs typeface="Open Sans" pitchFamily="34" charset="-120"/>
              </a:rPr>
              <a:t>Mission and culture  ·  Your role  ·  Key SOPs  ·  Your first week</a:t>
            </a:r>
            <a:endParaRPr lang="en-US" sz="1400" dirty="0"/>
          </a:p>
        </p:txBody>
      </p:sp>
      <p:sp>
        <p:nvSpPr>
          <p:cNvPr id="8" name="Text 5"/>
          <p:cNvSpPr txBox="1"/>
          <p:nvPr/>
        </p:nvSpPr>
        <p:spPr>
          <a:xfrm>
            <a:off x="777240" y="5943600"/>
            <a:ext cx="8229600" cy="320040"/>
          </a:xfrm>
          <a:prstGeom prst="rect">
            <a:avLst/>
          </a:prstGeom>
          <a:noFill/>
          <a:ln/>
        </p:spPr>
        <p:txBody>
          <a:bodyPr wrap="square" lIns="0" tIns="0" rIns="0" bIns="0" rtlCol="0" anchor="ctr"/>
          <a:lstStyle/>
          <a:p>
            <a:pPr marL="0" indent="0">
              <a:buNone/>
            </a:pPr>
            <a:r>
              <a:rPr lang="en-US" sz="1100" dirty="0">
                <a:solidFill>
                  <a:srgbClr val="8FA3BD"/>
                </a:solidFill>
                <a:latin typeface="Open Sans" pitchFamily="34" charset="0"/>
                <a:ea typeface="Open Sans" pitchFamily="34" charset="-122"/>
                <a:cs typeface="Open Sans" pitchFamily="34" charset="-120"/>
              </a:rPr>
              <a:t>141 NW C Street, Grants Pass, Oregon  ·  soschoolofmusic.com</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365760"/>
            <a:ext cx="10881360" cy="566928"/>
          </a:xfrm>
          <a:prstGeom prst="rect">
            <a:avLst/>
          </a:prstGeom>
          <a:noFill/>
          <a:ln/>
        </p:spPr>
        <p:txBody>
          <a:bodyPr wrap="square" lIns="0" tIns="0" rIns="0" bIns="0" rtlCol="0" anchor="ctr"/>
          <a:lstStyle/>
          <a:p>
            <a:pPr marL="0" indent="0">
              <a:buNone/>
            </a:pPr>
            <a:r>
              <a:rPr lang="en-US" sz="2900" dirty="0">
                <a:solidFill>
                  <a:srgbClr val="263552"/>
                </a:solidFill>
                <a:latin typeface="PP Hatton Medium" pitchFamily="34" charset="0"/>
                <a:ea typeface="PP Hatton Medium" pitchFamily="34" charset="-122"/>
                <a:cs typeface="PP Hatton Medium" pitchFamily="34" charset="-120"/>
              </a:rPr>
              <a:t>What we'll cover</a:t>
            </a:r>
            <a:endParaRPr lang="en-US" sz="2900" dirty="0"/>
          </a:p>
        </p:txBody>
      </p:sp>
      <p:sp>
        <p:nvSpPr>
          <p:cNvPr id="3" name="Text 1"/>
          <p:cNvSpPr txBox="1"/>
          <p:nvPr/>
        </p:nvSpPr>
        <p:spPr>
          <a:xfrm>
            <a:off x="640080" y="950976"/>
            <a:ext cx="10881360" cy="310896"/>
          </a:xfrm>
          <a:prstGeom prst="rect">
            <a:avLst/>
          </a:prstGeom>
          <a:noFill/>
          <a:ln/>
        </p:spPr>
        <p:txBody>
          <a:bodyPr wrap="square" lIns="0" tIns="0" rIns="0" bIns="0" rtlCol="0" anchor="ctr"/>
          <a:lstStyle/>
          <a:p>
            <a:pPr marL="0" indent="0">
              <a:buNone/>
            </a:pPr>
            <a:r>
              <a:rPr lang="en-US" sz="1200" dirty="0">
                <a:solidFill>
                  <a:srgbClr val="5C6675"/>
                </a:solidFill>
                <a:latin typeface="Open Sans" pitchFamily="34" charset="0"/>
                <a:ea typeface="Open Sans" pitchFamily="34" charset="-122"/>
                <a:cs typeface="Open Sans" pitchFamily="34" charset="-120"/>
              </a:rPr>
              <a:t>Four sections — the first two are about why, the last two are about how.</a:t>
            </a:r>
            <a:endParaRPr lang="en-US" sz="1200" dirty="0"/>
          </a:p>
        </p:txBody>
      </p:sp>
      <p:pic>
        <p:nvPicPr>
          <p:cNvPr id="4" name="Image 0" descr="/home/claude/logo/sosm_navy.png"/>
          <p:cNvPicPr>
            <a:picLocks noChangeAspect="1"/>
          </p:cNvPicPr>
          <p:nvPr/>
        </p:nvPicPr>
        <p:blipFill>
          <a:blip r:embed="rId3"/>
          <a:stretch>
            <a:fillRect/>
          </a:stretch>
        </p:blipFill>
        <p:spPr>
          <a:xfrm>
            <a:off x="10442448" y="6236208"/>
            <a:ext cx="1106424" cy="276606"/>
          </a:xfrm>
          <a:prstGeom prst="rect">
            <a:avLst/>
          </a:prstGeom>
        </p:spPr>
      </p:pic>
      <p:sp>
        <p:nvSpPr>
          <p:cNvPr id="5" name="Shape 2"/>
          <p:cNvSpPr/>
          <p:nvPr/>
        </p:nvSpPr>
        <p:spPr>
          <a:xfrm>
            <a:off x="640080" y="1737360"/>
            <a:ext cx="2624328" cy="3383280"/>
          </a:xfrm>
          <a:prstGeom prst="roundRect">
            <a:avLst>
              <a:gd name="adj" fmla="val 3136"/>
            </a:avLst>
          </a:prstGeom>
          <a:solidFill>
            <a:srgbClr val="E6EDF6"/>
          </a:solidFill>
          <a:ln w="9525">
            <a:solidFill>
              <a:srgbClr val="D6DEE9"/>
            </a:solidFill>
            <a:prstDash val="solid"/>
          </a:ln>
          <a:effectLst>
            <a:outerShdw blurRad="101600" dist="25400" dir="5400000" algn="bl" rotWithShape="0">
              <a:srgbClr val="9AA6B5">
                <a:alpha val="18000"/>
              </a:srgbClr>
            </a:outerShdw>
          </a:effectLst>
        </p:spPr>
        <p:txBody>
          <a:bodyPr/>
          <a:lstStyle/>
          <a:p>
            <a:endParaRPr lang="en-US"/>
          </a:p>
        </p:txBody>
      </p:sp>
      <p:sp>
        <p:nvSpPr>
          <p:cNvPr id="6" name="Shape 3"/>
          <p:cNvSpPr/>
          <p:nvPr/>
        </p:nvSpPr>
        <p:spPr>
          <a:xfrm>
            <a:off x="914400" y="2011680"/>
            <a:ext cx="566928" cy="566928"/>
          </a:xfrm>
          <a:prstGeom prst="ellipse">
            <a:avLst/>
          </a:prstGeom>
          <a:solidFill>
            <a:srgbClr val="263552"/>
          </a:solidFill>
          <a:ln w="12700">
            <a:solidFill>
              <a:srgbClr val="263552"/>
            </a:solidFill>
            <a:prstDash val="solid"/>
          </a:ln>
        </p:spPr>
        <p:txBody>
          <a:bodyPr/>
          <a:lstStyle/>
          <a:p>
            <a:endParaRPr lang="en-US"/>
          </a:p>
        </p:txBody>
      </p:sp>
      <p:sp>
        <p:nvSpPr>
          <p:cNvPr id="7" name="Text 4"/>
          <p:cNvSpPr txBox="1"/>
          <p:nvPr/>
        </p:nvSpPr>
        <p:spPr>
          <a:xfrm>
            <a:off x="914400" y="2011680"/>
            <a:ext cx="566928" cy="566928"/>
          </a:xfrm>
          <a:prstGeom prst="rect">
            <a:avLst/>
          </a:prstGeom>
          <a:noFill/>
          <a:ln/>
        </p:spPr>
        <p:txBody>
          <a:bodyPr wrap="square" lIns="0" tIns="0" rIns="0" bIns="0" rtlCol="0" anchor="ctr"/>
          <a:lstStyle/>
          <a:p>
            <a:pPr marL="0" indent="0" algn="ctr">
              <a:buNone/>
            </a:pPr>
            <a:r>
              <a:rPr lang="en-US" sz="1300" b="1" dirty="0">
                <a:solidFill>
                  <a:srgbClr val="FFFFFF"/>
                </a:solidFill>
                <a:latin typeface="Open Sans" pitchFamily="34" charset="0"/>
                <a:ea typeface="Open Sans" pitchFamily="34" charset="-122"/>
                <a:cs typeface="Open Sans" pitchFamily="34" charset="-120"/>
              </a:rPr>
              <a:t>1</a:t>
            </a:r>
            <a:endParaRPr lang="en-US" sz="1300" dirty="0"/>
          </a:p>
        </p:txBody>
      </p:sp>
      <p:sp>
        <p:nvSpPr>
          <p:cNvPr id="8" name="Text 5"/>
          <p:cNvSpPr txBox="1"/>
          <p:nvPr/>
        </p:nvSpPr>
        <p:spPr>
          <a:xfrm>
            <a:off x="914400" y="2743200"/>
            <a:ext cx="2075688" cy="1005840"/>
          </a:xfrm>
          <a:prstGeom prst="rect">
            <a:avLst/>
          </a:prstGeom>
          <a:noFill/>
          <a:ln/>
        </p:spPr>
        <p:txBody>
          <a:bodyPr wrap="square" lIns="0" tIns="0" rIns="0" bIns="0" rtlCol="0" anchor="t"/>
          <a:lstStyle/>
          <a:p>
            <a:pPr marL="0" indent="0">
              <a:lnSpc>
                <a:spcPct val="110000"/>
              </a:lnSpc>
              <a:buNone/>
            </a:pPr>
            <a:r>
              <a:rPr lang="en-US" sz="1500" b="1" dirty="0">
                <a:solidFill>
                  <a:srgbClr val="263552"/>
                </a:solidFill>
                <a:latin typeface="Open Sans" pitchFamily="34" charset="0"/>
                <a:ea typeface="Open Sans" pitchFamily="34" charset="-122"/>
                <a:cs typeface="Open Sans" pitchFamily="34" charset="-120"/>
              </a:rPr>
              <a:t>Mission, values</a:t>
            </a:r>
            <a:endParaRPr lang="en-US" sz="1500" dirty="0"/>
          </a:p>
          <a:p>
            <a:pPr marL="0" indent="0">
              <a:lnSpc>
                <a:spcPct val="110000"/>
              </a:lnSpc>
              <a:buNone/>
            </a:pPr>
            <a:r>
              <a:rPr lang="en-US" sz="1500" b="1" dirty="0">
                <a:solidFill>
                  <a:srgbClr val="263552"/>
                </a:solidFill>
                <a:latin typeface="Open Sans" pitchFamily="34" charset="0"/>
                <a:ea typeface="Open Sans" pitchFamily="34" charset="-122"/>
                <a:cs typeface="Open Sans" pitchFamily="34" charset="-120"/>
              </a:rPr>
              <a:t>&amp; culture</a:t>
            </a:r>
            <a:endParaRPr lang="en-US" sz="1500" dirty="0"/>
          </a:p>
        </p:txBody>
      </p:sp>
      <p:sp>
        <p:nvSpPr>
          <p:cNvPr id="9" name="Text 6"/>
          <p:cNvSpPr txBox="1"/>
          <p:nvPr/>
        </p:nvSpPr>
        <p:spPr>
          <a:xfrm>
            <a:off x="914400" y="3794760"/>
            <a:ext cx="2075688" cy="1097280"/>
          </a:xfrm>
          <a:prstGeom prst="rect">
            <a:avLst/>
          </a:prstGeom>
          <a:noFill/>
          <a:ln/>
        </p:spPr>
        <p:txBody>
          <a:bodyPr wrap="square" lIns="0" tIns="0" rIns="0" bIns="0" rtlCol="0" anchor="t"/>
          <a:lstStyle/>
          <a:p>
            <a:pPr marL="0" indent="0">
              <a:lnSpc>
                <a:spcPct val="115000"/>
              </a:lnSpc>
              <a:buNone/>
            </a:pPr>
            <a:r>
              <a:rPr lang="en-US" sz="1150" dirty="0">
                <a:solidFill>
                  <a:srgbClr val="5C6675"/>
                </a:solidFill>
                <a:latin typeface="Open Sans" pitchFamily="34" charset="0"/>
                <a:ea typeface="Open Sans" pitchFamily="34" charset="-122"/>
                <a:cs typeface="Open Sans" pitchFamily="34" charset="-120"/>
              </a:rPr>
              <a:t>Why the school exists, and how we treat the people who walk in.</a:t>
            </a:r>
            <a:endParaRPr lang="en-US" sz="1150" dirty="0"/>
          </a:p>
        </p:txBody>
      </p:sp>
      <p:sp>
        <p:nvSpPr>
          <p:cNvPr id="10" name="Shape 7"/>
          <p:cNvSpPr/>
          <p:nvPr/>
        </p:nvSpPr>
        <p:spPr>
          <a:xfrm>
            <a:off x="3410712" y="1737360"/>
            <a:ext cx="2624328" cy="3383280"/>
          </a:xfrm>
          <a:prstGeom prst="roundRect">
            <a:avLst>
              <a:gd name="adj" fmla="val 3136"/>
            </a:avLst>
          </a:prstGeom>
          <a:solidFill>
            <a:srgbClr val="F6F0E2"/>
          </a:solidFill>
          <a:ln w="9525">
            <a:solidFill>
              <a:srgbClr val="D6DEE9"/>
            </a:solidFill>
            <a:prstDash val="solid"/>
          </a:ln>
          <a:effectLst>
            <a:outerShdw blurRad="101600" dist="25400" dir="5400000" algn="bl" rotWithShape="0">
              <a:srgbClr val="9AA6B5">
                <a:alpha val="18000"/>
              </a:srgbClr>
            </a:outerShdw>
          </a:effectLst>
        </p:spPr>
        <p:txBody>
          <a:bodyPr/>
          <a:lstStyle/>
          <a:p>
            <a:endParaRPr lang="en-US"/>
          </a:p>
        </p:txBody>
      </p:sp>
      <p:sp>
        <p:nvSpPr>
          <p:cNvPr id="11" name="Shape 8"/>
          <p:cNvSpPr/>
          <p:nvPr/>
        </p:nvSpPr>
        <p:spPr>
          <a:xfrm>
            <a:off x="3685032" y="2011680"/>
            <a:ext cx="566928" cy="566928"/>
          </a:xfrm>
          <a:prstGeom prst="ellipse">
            <a:avLst/>
          </a:prstGeom>
          <a:solidFill>
            <a:srgbClr val="263552"/>
          </a:solidFill>
          <a:ln w="12700">
            <a:solidFill>
              <a:srgbClr val="263552"/>
            </a:solidFill>
            <a:prstDash val="solid"/>
          </a:ln>
        </p:spPr>
        <p:txBody>
          <a:bodyPr/>
          <a:lstStyle/>
          <a:p>
            <a:endParaRPr lang="en-US"/>
          </a:p>
        </p:txBody>
      </p:sp>
      <p:sp>
        <p:nvSpPr>
          <p:cNvPr id="12" name="Text 9"/>
          <p:cNvSpPr txBox="1"/>
          <p:nvPr/>
        </p:nvSpPr>
        <p:spPr>
          <a:xfrm>
            <a:off x="3685032" y="2011680"/>
            <a:ext cx="566928" cy="566928"/>
          </a:xfrm>
          <a:prstGeom prst="rect">
            <a:avLst/>
          </a:prstGeom>
          <a:noFill/>
          <a:ln/>
        </p:spPr>
        <p:txBody>
          <a:bodyPr wrap="square" lIns="0" tIns="0" rIns="0" bIns="0" rtlCol="0" anchor="ctr"/>
          <a:lstStyle/>
          <a:p>
            <a:pPr marL="0" indent="0" algn="ctr">
              <a:buNone/>
            </a:pPr>
            <a:r>
              <a:rPr lang="en-US" sz="1300" b="1" dirty="0">
                <a:solidFill>
                  <a:srgbClr val="FFFFFF"/>
                </a:solidFill>
                <a:latin typeface="Open Sans" pitchFamily="34" charset="0"/>
                <a:ea typeface="Open Sans" pitchFamily="34" charset="-122"/>
                <a:cs typeface="Open Sans" pitchFamily="34" charset="-120"/>
              </a:rPr>
              <a:t>2</a:t>
            </a:r>
            <a:endParaRPr lang="en-US" sz="1300" dirty="0"/>
          </a:p>
        </p:txBody>
      </p:sp>
      <p:sp>
        <p:nvSpPr>
          <p:cNvPr id="13" name="Text 10"/>
          <p:cNvSpPr txBox="1"/>
          <p:nvPr/>
        </p:nvSpPr>
        <p:spPr>
          <a:xfrm>
            <a:off x="3685032" y="2743200"/>
            <a:ext cx="2075688" cy="1005840"/>
          </a:xfrm>
          <a:prstGeom prst="rect">
            <a:avLst/>
          </a:prstGeom>
          <a:noFill/>
          <a:ln/>
        </p:spPr>
        <p:txBody>
          <a:bodyPr wrap="square" lIns="0" tIns="0" rIns="0" bIns="0" rtlCol="0" anchor="t"/>
          <a:lstStyle/>
          <a:p>
            <a:pPr marL="0" indent="0">
              <a:lnSpc>
                <a:spcPct val="110000"/>
              </a:lnSpc>
              <a:buNone/>
            </a:pPr>
            <a:r>
              <a:rPr lang="en-US" sz="1500" b="1" dirty="0">
                <a:solidFill>
                  <a:srgbClr val="263552"/>
                </a:solidFill>
                <a:latin typeface="Open Sans" pitchFamily="34" charset="0"/>
                <a:ea typeface="Open Sans" pitchFamily="34" charset="-122"/>
                <a:cs typeface="Open Sans" pitchFamily="34" charset="-120"/>
              </a:rPr>
              <a:t>Your role &amp;</a:t>
            </a:r>
            <a:endParaRPr lang="en-US" sz="1500" dirty="0"/>
          </a:p>
          <a:p>
            <a:pPr marL="0" indent="0">
              <a:lnSpc>
                <a:spcPct val="110000"/>
              </a:lnSpc>
              <a:buNone/>
            </a:pPr>
            <a:r>
              <a:rPr lang="en-US" sz="1500" b="1" dirty="0">
                <a:solidFill>
                  <a:srgbClr val="263552"/>
                </a:solidFill>
                <a:latin typeface="Open Sans" pitchFamily="34" charset="0"/>
                <a:ea typeface="Open Sans" pitchFamily="34" charset="-122"/>
                <a:cs typeface="Open Sans" pitchFamily="34" charset="-120"/>
              </a:rPr>
              <a:t>what success looks like</a:t>
            </a:r>
            <a:endParaRPr lang="en-US" sz="1500" dirty="0"/>
          </a:p>
        </p:txBody>
      </p:sp>
      <p:sp>
        <p:nvSpPr>
          <p:cNvPr id="14" name="Text 11"/>
          <p:cNvSpPr txBox="1"/>
          <p:nvPr/>
        </p:nvSpPr>
        <p:spPr>
          <a:xfrm>
            <a:off x="3685032" y="3794760"/>
            <a:ext cx="2075688" cy="1097280"/>
          </a:xfrm>
          <a:prstGeom prst="rect">
            <a:avLst/>
          </a:prstGeom>
          <a:noFill/>
          <a:ln/>
        </p:spPr>
        <p:txBody>
          <a:bodyPr wrap="square" lIns="0" tIns="0" rIns="0" bIns="0" rtlCol="0" anchor="t"/>
          <a:lstStyle/>
          <a:p>
            <a:pPr marL="0" indent="0">
              <a:lnSpc>
                <a:spcPct val="115000"/>
              </a:lnSpc>
              <a:buNone/>
            </a:pPr>
            <a:r>
              <a:rPr lang="en-US" sz="1150" dirty="0">
                <a:solidFill>
                  <a:srgbClr val="5C6675"/>
                </a:solidFill>
                <a:latin typeface="Open Sans" pitchFamily="34" charset="0"/>
                <a:ea typeface="Open Sans" pitchFamily="34" charset="-122"/>
                <a:cs typeface="Open Sans" pitchFamily="34" charset="-120"/>
              </a:rPr>
              <a:t>What the admin seat owns, and how performance is assessed.</a:t>
            </a:r>
            <a:endParaRPr lang="en-US" sz="1150" dirty="0"/>
          </a:p>
        </p:txBody>
      </p:sp>
      <p:sp>
        <p:nvSpPr>
          <p:cNvPr id="15" name="Shape 12"/>
          <p:cNvSpPr/>
          <p:nvPr/>
        </p:nvSpPr>
        <p:spPr>
          <a:xfrm>
            <a:off x="6181344" y="1737360"/>
            <a:ext cx="2624328" cy="3383280"/>
          </a:xfrm>
          <a:prstGeom prst="roundRect">
            <a:avLst>
              <a:gd name="adj" fmla="val 3136"/>
            </a:avLst>
          </a:prstGeom>
          <a:solidFill>
            <a:srgbClr val="E6EDF6"/>
          </a:solidFill>
          <a:ln w="9525">
            <a:solidFill>
              <a:srgbClr val="D6DEE9"/>
            </a:solidFill>
            <a:prstDash val="solid"/>
          </a:ln>
          <a:effectLst>
            <a:outerShdw blurRad="101600" dist="25400" dir="5400000" algn="bl" rotWithShape="0">
              <a:srgbClr val="9AA6B5">
                <a:alpha val="18000"/>
              </a:srgbClr>
            </a:outerShdw>
          </a:effectLst>
        </p:spPr>
        <p:txBody>
          <a:bodyPr/>
          <a:lstStyle/>
          <a:p>
            <a:endParaRPr lang="en-US"/>
          </a:p>
        </p:txBody>
      </p:sp>
      <p:sp>
        <p:nvSpPr>
          <p:cNvPr id="16" name="Shape 13"/>
          <p:cNvSpPr/>
          <p:nvPr/>
        </p:nvSpPr>
        <p:spPr>
          <a:xfrm>
            <a:off x="6455664" y="2011680"/>
            <a:ext cx="566928" cy="566928"/>
          </a:xfrm>
          <a:prstGeom prst="ellipse">
            <a:avLst/>
          </a:prstGeom>
          <a:solidFill>
            <a:srgbClr val="263552"/>
          </a:solidFill>
          <a:ln w="12700">
            <a:solidFill>
              <a:srgbClr val="263552"/>
            </a:solidFill>
            <a:prstDash val="solid"/>
          </a:ln>
        </p:spPr>
        <p:txBody>
          <a:bodyPr/>
          <a:lstStyle/>
          <a:p>
            <a:endParaRPr lang="en-US"/>
          </a:p>
        </p:txBody>
      </p:sp>
      <p:sp>
        <p:nvSpPr>
          <p:cNvPr id="17" name="Text 14"/>
          <p:cNvSpPr txBox="1"/>
          <p:nvPr/>
        </p:nvSpPr>
        <p:spPr>
          <a:xfrm>
            <a:off x="6455664" y="2011680"/>
            <a:ext cx="566928" cy="566928"/>
          </a:xfrm>
          <a:prstGeom prst="rect">
            <a:avLst/>
          </a:prstGeom>
          <a:noFill/>
          <a:ln/>
        </p:spPr>
        <p:txBody>
          <a:bodyPr wrap="square" lIns="0" tIns="0" rIns="0" bIns="0" rtlCol="0" anchor="ctr"/>
          <a:lstStyle/>
          <a:p>
            <a:pPr marL="0" indent="0" algn="ctr">
              <a:buNone/>
            </a:pPr>
            <a:r>
              <a:rPr lang="en-US" sz="1300" b="1" dirty="0">
                <a:solidFill>
                  <a:srgbClr val="FFFFFF"/>
                </a:solidFill>
                <a:latin typeface="Open Sans" pitchFamily="34" charset="0"/>
                <a:ea typeface="Open Sans" pitchFamily="34" charset="-122"/>
                <a:cs typeface="Open Sans" pitchFamily="34" charset="-120"/>
              </a:rPr>
              <a:t>3</a:t>
            </a:r>
            <a:endParaRPr lang="en-US" sz="1300" dirty="0"/>
          </a:p>
        </p:txBody>
      </p:sp>
      <p:sp>
        <p:nvSpPr>
          <p:cNvPr id="18" name="Text 15"/>
          <p:cNvSpPr txBox="1"/>
          <p:nvPr/>
        </p:nvSpPr>
        <p:spPr>
          <a:xfrm>
            <a:off x="6455664" y="2743200"/>
            <a:ext cx="2075688" cy="1005840"/>
          </a:xfrm>
          <a:prstGeom prst="rect">
            <a:avLst/>
          </a:prstGeom>
          <a:noFill/>
          <a:ln/>
        </p:spPr>
        <p:txBody>
          <a:bodyPr wrap="square" lIns="0" tIns="0" rIns="0" bIns="0" rtlCol="0" anchor="t"/>
          <a:lstStyle/>
          <a:p>
            <a:pPr marL="0" indent="0">
              <a:lnSpc>
                <a:spcPct val="110000"/>
              </a:lnSpc>
              <a:buNone/>
            </a:pPr>
            <a:r>
              <a:rPr lang="en-US" sz="1500" b="1" dirty="0">
                <a:solidFill>
                  <a:srgbClr val="263552"/>
                </a:solidFill>
                <a:latin typeface="Open Sans" pitchFamily="34" charset="0"/>
                <a:ea typeface="Open Sans" pitchFamily="34" charset="-122"/>
                <a:cs typeface="Open Sans" pitchFamily="34" charset="-120"/>
              </a:rPr>
              <a:t>Key SOPs &amp;</a:t>
            </a:r>
            <a:endParaRPr lang="en-US" sz="1500" dirty="0"/>
          </a:p>
          <a:p>
            <a:pPr marL="0" indent="0">
              <a:lnSpc>
                <a:spcPct val="110000"/>
              </a:lnSpc>
              <a:buNone/>
            </a:pPr>
            <a:r>
              <a:rPr lang="en-US" sz="1500" b="1" dirty="0">
                <a:solidFill>
                  <a:srgbClr val="263552"/>
                </a:solidFill>
                <a:latin typeface="Open Sans" pitchFamily="34" charset="0"/>
                <a:ea typeface="Open Sans" pitchFamily="34" charset="-122"/>
                <a:cs typeface="Open Sans" pitchFamily="34" charset="-120"/>
              </a:rPr>
              <a:t>communication standards</a:t>
            </a:r>
            <a:endParaRPr lang="en-US" sz="1500" dirty="0"/>
          </a:p>
        </p:txBody>
      </p:sp>
      <p:sp>
        <p:nvSpPr>
          <p:cNvPr id="19" name="Text 16"/>
          <p:cNvSpPr txBox="1"/>
          <p:nvPr/>
        </p:nvSpPr>
        <p:spPr>
          <a:xfrm>
            <a:off x="6455664" y="3794760"/>
            <a:ext cx="2075688" cy="1097280"/>
          </a:xfrm>
          <a:prstGeom prst="rect">
            <a:avLst/>
          </a:prstGeom>
          <a:noFill/>
          <a:ln/>
        </p:spPr>
        <p:txBody>
          <a:bodyPr wrap="square" lIns="0" tIns="0" rIns="0" bIns="0" rtlCol="0" anchor="t"/>
          <a:lstStyle/>
          <a:p>
            <a:pPr marL="0" indent="0">
              <a:lnSpc>
                <a:spcPct val="115000"/>
              </a:lnSpc>
              <a:buNone/>
            </a:pPr>
            <a:r>
              <a:rPr lang="en-US" sz="1150" dirty="0">
                <a:solidFill>
                  <a:srgbClr val="5C6675"/>
                </a:solidFill>
                <a:latin typeface="Open Sans" pitchFamily="34" charset="0"/>
                <a:ea typeface="Open Sans" pitchFamily="34" charset="-122"/>
                <a:cs typeface="Open Sans" pitchFamily="34" charset="-120"/>
              </a:rPr>
              <a:t>Standard Operating Procedures for time, pay, records, and who handles which kind of question.</a:t>
            </a:r>
            <a:endParaRPr lang="en-US" sz="1150" dirty="0"/>
          </a:p>
        </p:txBody>
      </p:sp>
      <p:sp>
        <p:nvSpPr>
          <p:cNvPr id="20" name="Shape 17"/>
          <p:cNvSpPr/>
          <p:nvPr/>
        </p:nvSpPr>
        <p:spPr>
          <a:xfrm>
            <a:off x="8951976" y="1737360"/>
            <a:ext cx="2624328" cy="3383280"/>
          </a:xfrm>
          <a:prstGeom prst="roundRect">
            <a:avLst>
              <a:gd name="adj" fmla="val 3136"/>
            </a:avLst>
          </a:prstGeom>
          <a:solidFill>
            <a:srgbClr val="F6F0E2"/>
          </a:solidFill>
          <a:ln w="9525">
            <a:solidFill>
              <a:srgbClr val="D6DEE9"/>
            </a:solidFill>
            <a:prstDash val="solid"/>
          </a:ln>
          <a:effectLst>
            <a:outerShdw blurRad="101600" dist="25400" dir="5400000" algn="bl" rotWithShape="0">
              <a:srgbClr val="9AA6B5">
                <a:alpha val="18000"/>
              </a:srgbClr>
            </a:outerShdw>
          </a:effectLst>
        </p:spPr>
        <p:txBody>
          <a:bodyPr/>
          <a:lstStyle/>
          <a:p>
            <a:endParaRPr lang="en-US"/>
          </a:p>
        </p:txBody>
      </p:sp>
      <p:sp>
        <p:nvSpPr>
          <p:cNvPr id="21" name="Shape 18"/>
          <p:cNvSpPr/>
          <p:nvPr/>
        </p:nvSpPr>
        <p:spPr>
          <a:xfrm>
            <a:off x="9226296" y="2011680"/>
            <a:ext cx="566928" cy="566928"/>
          </a:xfrm>
          <a:prstGeom prst="ellipse">
            <a:avLst/>
          </a:prstGeom>
          <a:solidFill>
            <a:srgbClr val="263552"/>
          </a:solidFill>
          <a:ln w="12700">
            <a:solidFill>
              <a:srgbClr val="263552"/>
            </a:solidFill>
            <a:prstDash val="solid"/>
          </a:ln>
        </p:spPr>
        <p:txBody>
          <a:bodyPr/>
          <a:lstStyle/>
          <a:p>
            <a:endParaRPr lang="en-US"/>
          </a:p>
        </p:txBody>
      </p:sp>
      <p:sp>
        <p:nvSpPr>
          <p:cNvPr id="22" name="Text 19"/>
          <p:cNvSpPr txBox="1"/>
          <p:nvPr/>
        </p:nvSpPr>
        <p:spPr>
          <a:xfrm>
            <a:off x="9226296" y="2011680"/>
            <a:ext cx="566928" cy="566928"/>
          </a:xfrm>
          <a:prstGeom prst="rect">
            <a:avLst/>
          </a:prstGeom>
          <a:noFill/>
          <a:ln/>
        </p:spPr>
        <p:txBody>
          <a:bodyPr wrap="square" lIns="0" tIns="0" rIns="0" bIns="0" rtlCol="0" anchor="ctr"/>
          <a:lstStyle/>
          <a:p>
            <a:pPr marL="0" indent="0" algn="ctr">
              <a:buNone/>
            </a:pPr>
            <a:r>
              <a:rPr lang="en-US" sz="1300" b="1" dirty="0">
                <a:solidFill>
                  <a:srgbClr val="FFFFFF"/>
                </a:solidFill>
                <a:latin typeface="Open Sans" pitchFamily="34" charset="0"/>
                <a:ea typeface="Open Sans" pitchFamily="34" charset="-122"/>
                <a:cs typeface="Open Sans" pitchFamily="34" charset="-120"/>
              </a:rPr>
              <a:t>4</a:t>
            </a:r>
            <a:endParaRPr lang="en-US" sz="1300" dirty="0"/>
          </a:p>
        </p:txBody>
      </p:sp>
      <p:sp>
        <p:nvSpPr>
          <p:cNvPr id="23" name="Text 20"/>
          <p:cNvSpPr txBox="1"/>
          <p:nvPr/>
        </p:nvSpPr>
        <p:spPr>
          <a:xfrm>
            <a:off x="9226296" y="2743200"/>
            <a:ext cx="2075688" cy="1005840"/>
          </a:xfrm>
          <a:prstGeom prst="rect">
            <a:avLst/>
          </a:prstGeom>
          <a:noFill/>
          <a:ln/>
        </p:spPr>
        <p:txBody>
          <a:bodyPr wrap="square" lIns="0" tIns="0" rIns="0" bIns="0" rtlCol="0" anchor="t"/>
          <a:lstStyle/>
          <a:p>
            <a:pPr marL="0" indent="0">
              <a:lnSpc>
                <a:spcPct val="110000"/>
              </a:lnSpc>
              <a:buNone/>
            </a:pPr>
            <a:r>
              <a:rPr lang="en-US" sz="1500" b="1" dirty="0">
                <a:solidFill>
                  <a:srgbClr val="263552"/>
                </a:solidFill>
                <a:latin typeface="Open Sans" pitchFamily="34" charset="0"/>
                <a:ea typeface="Open Sans" pitchFamily="34" charset="-122"/>
                <a:cs typeface="Open Sans" pitchFamily="34" charset="-120"/>
              </a:rPr>
              <a:t>Your first</a:t>
            </a:r>
            <a:endParaRPr lang="en-US" sz="1500" dirty="0"/>
          </a:p>
          <a:p>
            <a:pPr marL="0" indent="0">
              <a:lnSpc>
                <a:spcPct val="110000"/>
              </a:lnSpc>
              <a:buNone/>
            </a:pPr>
            <a:r>
              <a:rPr lang="en-US" sz="1500" b="1" dirty="0">
                <a:solidFill>
                  <a:srgbClr val="263552"/>
                </a:solidFill>
                <a:latin typeface="Open Sans" pitchFamily="34" charset="0"/>
                <a:ea typeface="Open Sans" pitchFamily="34" charset="-122"/>
                <a:cs typeface="Open Sans" pitchFamily="34" charset="-120"/>
              </a:rPr>
              <a:t>week</a:t>
            </a:r>
            <a:endParaRPr lang="en-US" sz="1500" dirty="0"/>
          </a:p>
        </p:txBody>
      </p:sp>
      <p:sp>
        <p:nvSpPr>
          <p:cNvPr id="24" name="Text 21"/>
          <p:cNvSpPr txBox="1"/>
          <p:nvPr/>
        </p:nvSpPr>
        <p:spPr>
          <a:xfrm>
            <a:off x="9226296" y="3794760"/>
            <a:ext cx="2075688" cy="1097280"/>
          </a:xfrm>
          <a:prstGeom prst="rect">
            <a:avLst/>
          </a:prstGeom>
          <a:noFill/>
          <a:ln/>
        </p:spPr>
        <p:txBody>
          <a:bodyPr wrap="square" lIns="0" tIns="0" rIns="0" bIns="0" rtlCol="0" anchor="t"/>
          <a:lstStyle/>
          <a:p>
            <a:pPr marL="0" indent="0">
              <a:lnSpc>
                <a:spcPct val="115000"/>
              </a:lnSpc>
              <a:buNone/>
            </a:pPr>
            <a:r>
              <a:rPr lang="en-US" sz="1150" dirty="0">
                <a:solidFill>
                  <a:srgbClr val="5C6675"/>
                </a:solidFill>
                <a:latin typeface="Open Sans" pitchFamily="34" charset="0"/>
                <a:ea typeface="Open Sans" pitchFamily="34" charset="-122"/>
                <a:cs typeface="Open Sans" pitchFamily="34" charset="-120"/>
              </a:rPr>
              <a:t>Day by day — paperwork, systems, programs, front desk.</a:t>
            </a:r>
            <a:endParaRPr lang="en-US" sz="1150" dirty="0"/>
          </a:p>
        </p:txBody>
      </p:sp>
      <p:sp>
        <p:nvSpPr>
          <p:cNvPr id="25" name="Text 22"/>
          <p:cNvSpPr txBox="1"/>
          <p:nvPr/>
        </p:nvSpPr>
        <p:spPr>
          <a:xfrm>
            <a:off x="640080" y="5623560"/>
            <a:ext cx="9601200" cy="365760"/>
          </a:xfrm>
          <a:prstGeom prst="rect">
            <a:avLst/>
          </a:prstGeom>
          <a:noFill/>
          <a:ln/>
        </p:spPr>
        <p:txBody>
          <a:bodyPr wrap="square" lIns="0" tIns="0" rIns="0" bIns="0" rtlCol="0" anchor="ctr"/>
          <a:lstStyle/>
          <a:p>
            <a:pPr marL="0" indent="0">
              <a:buNone/>
            </a:pPr>
            <a:r>
              <a:rPr lang="en-US" sz="1050" i="1" dirty="0">
                <a:solidFill>
                  <a:srgbClr val="5C6675"/>
                </a:solidFill>
                <a:latin typeface="Open Sans" pitchFamily="34" charset="0"/>
                <a:ea typeface="Open Sans" pitchFamily="34" charset="-122"/>
                <a:cs typeface="Open Sans" pitchFamily="34" charset="-120"/>
              </a:rPr>
              <a:t>Everything here comes from the All About SOSM guide and the Employee Manual. When the two differ, the Employee Manual governs employment terms.</a:t>
            </a:r>
            <a:endParaRPr lang="en-US" sz="10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365760"/>
            <a:ext cx="10881360" cy="566928"/>
          </a:xfrm>
          <a:prstGeom prst="rect">
            <a:avLst/>
          </a:prstGeom>
          <a:noFill/>
          <a:ln/>
        </p:spPr>
        <p:txBody>
          <a:bodyPr wrap="square" lIns="0" tIns="0" rIns="0" bIns="0" rtlCol="0" anchor="ctr"/>
          <a:lstStyle/>
          <a:p>
            <a:pPr marL="0" indent="0">
              <a:buNone/>
            </a:pPr>
            <a:r>
              <a:rPr lang="en-US" sz="2900" dirty="0">
                <a:solidFill>
                  <a:srgbClr val="263552"/>
                </a:solidFill>
                <a:latin typeface="PP Hatton Medium" pitchFamily="34" charset="0"/>
                <a:ea typeface="PP Hatton Medium" pitchFamily="34" charset="-122"/>
                <a:cs typeface="PP Hatton Medium" pitchFamily="34" charset="-120"/>
              </a:rPr>
              <a:t>Our Mission – The Musician's Journey</a:t>
            </a:r>
            <a:endParaRPr lang="en-US" sz="2900" dirty="0"/>
          </a:p>
        </p:txBody>
      </p:sp>
      <p:pic>
        <p:nvPicPr>
          <p:cNvPr id="4" name="Image 0" descr="/home/claude/logo/sosm_navy.png"/>
          <p:cNvPicPr>
            <a:picLocks noChangeAspect="1"/>
          </p:cNvPicPr>
          <p:nvPr/>
        </p:nvPicPr>
        <p:blipFill>
          <a:blip r:embed="rId3"/>
          <a:stretch>
            <a:fillRect/>
          </a:stretch>
        </p:blipFill>
        <p:spPr>
          <a:xfrm>
            <a:off x="10442448" y="6236208"/>
            <a:ext cx="1106424" cy="276606"/>
          </a:xfrm>
          <a:prstGeom prst="rect">
            <a:avLst/>
          </a:prstGeom>
        </p:spPr>
      </p:pic>
      <p:sp>
        <p:nvSpPr>
          <p:cNvPr id="5" name="Shape 2"/>
          <p:cNvSpPr/>
          <p:nvPr/>
        </p:nvSpPr>
        <p:spPr>
          <a:xfrm>
            <a:off x="612648" y="1289304"/>
            <a:ext cx="4114800" cy="4822738"/>
          </a:xfrm>
          <a:prstGeom prst="roundRect">
            <a:avLst>
              <a:gd name="adj" fmla="val 2000"/>
            </a:avLst>
          </a:prstGeom>
          <a:solidFill>
            <a:srgbClr val="263552"/>
          </a:solidFill>
          <a:ln w="9525">
            <a:solidFill>
              <a:srgbClr val="263552"/>
            </a:solidFill>
            <a:prstDash val="solid"/>
          </a:ln>
          <a:effectLst>
            <a:outerShdw blurRad="101600" dist="25400" dir="5400000" algn="bl" rotWithShape="0">
              <a:srgbClr val="9AA6B5">
                <a:alpha val="18000"/>
              </a:srgbClr>
            </a:outerShdw>
          </a:effectLst>
        </p:spPr>
        <p:txBody>
          <a:bodyPr/>
          <a:lstStyle/>
          <a:p>
            <a:endParaRPr lang="en-US"/>
          </a:p>
        </p:txBody>
      </p:sp>
      <p:sp>
        <p:nvSpPr>
          <p:cNvPr id="6" name="Text 3"/>
          <p:cNvSpPr txBox="1"/>
          <p:nvPr/>
        </p:nvSpPr>
        <p:spPr>
          <a:xfrm>
            <a:off x="886968" y="1609344"/>
            <a:ext cx="3566160" cy="1783080"/>
          </a:xfrm>
          <a:prstGeom prst="rect">
            <a:avLst/>
          </a:prstGeom>
          <a:noFill/>
          <a:ln/>
        </p:spPr>
        <p:txBody>
          <a:bodyPr wrap="square" lIns="0" tIns="0" rIns="0" bIns="0" rtlCol="0" anchor="t"/>
          <a:lstStyle/>
          <a:p>
            <a:pPr marL="0" indent="0">
              <a:lnSpc>
                <a:spcPct val="120000"/>
              </a:lnSpc>
              <a:buNone/>
            </a:pPr>
            <a:r>
              <a:rPr lang="en-US" sz="2000" dirty="0">
                <a:solidFill>
                  <a:srgbClr val="FFFFFF"/>
                </a:solidFill>
                <a:latin typeface="PP Hatton Medium" pitchFamily="34" charset="0"/>
                <a:ea typeface="PP Hatton Medium" pitchFamily="34" charset="-122"/>
                <a:cs typeface="PP Hatton Medium" pitchFamily="34" charset="-120"/>
              </a:rPr>
              <a:t>“At Southern Oregon School of Music, we invite children and their families to embark on a seven to ten year journey with us that will. . .”</a:t>
            </a:r>
            <a:endParaRPr lang="en-US" sz="2000" dirty="0"/>
          </a:p>
        </p:txBody>
      </p:sp>
      <p:sp>
        <p:nvSpPr>
          <p:cNvPr id="7" name="Text 4"/>
          <p:cNvSpPr txBox="1"/>
          <p:nvPr/>
        </p:nvSpPr>
        <p:spPr>
          <a:xfrm>
            <a:off x="886968" y="4315968"/>
            <a:ext cx="3566160" cy="292608"/>
          </a:xfrm>
          <a:prstGeom prst="rect">
            <a:avLst/>
          </a:prstGeom>
          <a:noFill/>
          <a:ln/>
        </p:spPr>
        <p:txBody>
          <a:bodyPr wrap="square" lIns="0" tIns="0" rIns="0" bIns="0" rtlCol="0" anchor="ctr"/>
          <a:lstStyle/>
          <a:p>
            <a:pPr marL="0" indent="0">
              <a:buNone/>
            </a:pPr>
            <a:r>
              <a:rPr lang="en-US" b="1" kern="0" spc="120" dirty="0">
                <a:solidFill>
                  <a:srgbClr val="B98A2E"/>
                </a:solidFill>
                <a:latin typeface="Open Sans" pitchFamily="34" charset="0"/>
                <a:ea typeface="Open Sans" pitchFamily="34" charset="-122"/>
                <a:cs typeface="Open Sans" pitchFamily="34" charset="-120"/>
              </a:rPr>
              <a:t>Our goal</a:t>
            </a:r>
            <a:endParaRPr lang="en-US" dirty="0"/>
          </a:p>
        </p:txBody>
      </p:sp>
      <p:sp>
        <p:nvSpPr>
          <p:cNvPr id="8" name="Text 5"/>
          <p:cNvSpPr txBox="1"/>
          <p:nvPr/>
        </p:nvSpPr>
        <p:spPr>
          <a:xfrm>
            <a:off x="886968" y="4645152"/>
            <a:ext cx="3566160" cy="1371600"/>
          </a:xfrm>
          <a:prstGeom prst="rect">
            <a:avLst/>
          </a:prstGeom>
          <a:noFill/>
          <a:ln/>
        </p:spPr>
        <p:txBody>
          <a:bodyPr wrap="square" lIns="0" tIns="0" rIns="0" bIns="0" rtlCol="0" anchor="t"/>
          <a:lstStyle/>
          <a:p>
            <a:pPr marL="0" indent="0">
              <a:lnSpc>
                <a:spcPct val="118000"/>
              </a:lnSpc>
              <a:buNone/>
            </a:pPr>
            <a:r>
              <a:rPr lang="en-US" sz="1400" dirty="0">
                <a:solidFill>
                  <a:srgbClr val="C2D2E6"/>
                </a:solidFill>
                <a:latin typeface="Open Sans" pitchFamily="34" charset="0"/>
                <a:ea typeface="Open Sans" pitchFamily="34" charset="-122"/>
                <a:cs typeface="Open Sans" pitchFamily="34" charset="-120"/>
              </a:rPr>
              <a:t>“Our goal is to provide music classes and lessons in a warm and accepting environment, where both teachers and students experience joy in individual and shared music making.”</a:t>
            </a:r>
            <a:endParaRPr lang="en-US" sz="1400" dirty="0"/>
          </a:p>
        </p:txBody>
      </p:sp>
      <p:sp>
        <p:nvSpPr>
          <p:cNvPr id="9" name="Shape 6"/>
          <p:cNvSpPr/>
          <p:nvPr/>
        </p:nvSpPr>
        <p:spPr>
          <a:xfrm>
            <a:off x="5047488" y="1371600"/>
            <a:ext cx="457200" cy="457200"/>
          </a:xfrm>
          <a:prstGeom prst="ellipse">
            <a:avLst/>
          </a:prstGeom>
          <a:solidFill>
            <a:srgbClr val="263552"/>
          </a:solidFill>
          <a:ln w="12700">
            <a:solidFill>
              <a:srgbClr val="263552"/>
            </a:solidFill>
            <a:prstDash val="solid"/>
          </a:ln>
        </p:spPr>
        <p:txBody>
          <a:bodyPr/>
          <a:lstStyle/>
          <a:p>
            <a:endParaRPr lang="en-US"/>
          </a:p>
        </p:txBody>
      </p:sp>
      <p:sp>
        <p:nvSpPr>
          <p:cNvPr id="10" name="Text 7"/>
          <p:cNvSpPr txBox="1"/>
          <p:nvPr/>
        </p:nvSpPr>
        <p:spPr>
          <a:xfrm>
            <a:off x="5047488" y="1371600"/>
            <a:ext cx="457200" cy="457200"/>
          </a:xfrm>
          <a:prstGeom prst="rect">
            <a:avLst/>
          </a:prstGeom>
          <a:noFill/>
          <a:ln/>
        </p:spPr>
        <p:txBody>
          <a:bodyPr wrap="square" lIns="0" tIns="0" rIns="0" bIns="0" rtlCol="0" anchor="ctr"/>
          <a:lstStyle/>
          <a:p>
            <a:pPr marL="0" indent="0" algn="ctr">
              <a:buNone/>
            </a:pPr>
            <a:r>
              <a:rPr lang="en-US" sz="2000" b="1" dirty="0">
                <a:solidFill>
                  <a:srgbClr val="FFFFFF"/>
                </a:solidFill>
                <a:latin typeface="Open Sans" pitchFamily="34" charset="0"/>
                <a:ea typeface="Open Sans" pitchFamily="34" charset="-122"/>
                <a:cs typeface="Open Sans" pitchFamily="34" charset="-120"/>
              </a:rPr>
              <a:t>♪</a:t>
            </a:r>
            <a:endParaRPr lang="en-US" sz="2000" dirty="0"/>
          </a:p>
        </p:txBody>
      </p:sp>
      <p:sp>
        <p:nvSpPr>
          <p:cNvPr id="11" name="Text 8"/>
          <p:cNvSpPr txBox="1"/>
          <p:nvPr/>
        </p:nvSpPr>
        <p:spPr>
          <a:xfrm>
            <a:off x="5687568" y="1335024"/>
            <a:ext cx="5833872" cy="329184"/>
          </a:xfrm>
          <a:prstGeom prst="rect">
            <a:avLst/>
          </a:prstGeom>
          <a:noFill/>
          <a:ln/>
        </p:spPr>
        <p:txBody>
          <a:bodyPr wrap="square" lIns="0" tIns="0" rIns="0" bIns="0" rtlCol="0" anchor="ctr"/>
          <a:lstStyle/>
          <a:p>
            <a:pPr marL="0" indent="0">
              <a:buNone/>
            </a:pPr>
            <a:r>
              <a:rPr lang="en-US" sz="1500" b="1" dirty="0">
                <a:solidFill>
                  <a:srgbClr val="263552"/>
                </a:solidFill>
                <a:latin typeface="Open Sans" pitchFamily="34" charset="0"/>
                <a:ea typeface="Open Sans" pitchFamily="34" charset="-122"/>
                <a:cs typeface="Open Sans" pitchFamily="34" charset="-120"/>
              </a:rPr>
              <a:t>Nurture Musicianship.</a:t>
            </a:r>
            <a:endParaRPr lang="en-US" sz="1500" dirty="0"/>
          </a:p>
        </p:txBody>
      </p:sp>
      <p:sp>
        <p:nvSpPr>
          <p:cNvPr id="12" name="Text 9"/>
          <p:cNvSpPr txBox="1"/>
          <p:nvPr/>
        </p:nvSpPr>
        <p:spPr>
          <a:xfrm>
            <a:off x="5687568" y="1719072"/>
            <a:ext cx="5833872" cy="914400"/>
          </a:xfrm>
          <a:prstGeom prst="rect">
            <a:avLst/>
          </a:prstGeom>
          <a:noFill/>
          <a:ln/>
        </p:spPr>
        <p:txBody>
          <a:bodyPr wrap="square" lIns="0" tIns="0" rIns="0" bIns="0" rtlCol="0" anchor="t"/>
          <a:lstStyle/>
          <a:p>
            <a:pPr marL="0" indent="0">
              <a:lnSpc>
                <a:spcPct val="115000"/>
              </a:lnSpc>
              <a:buNone/>
            </a:pPr>
            <a:r>
              <a:rPr lang="en-US" sz="1300" dirty="0">
                <a:solidFill>
                  <a:srgbClr val="5C6675"/>
                </a:solidFill>
                <a:latin typeface="Open Sans" pitchFamily="34" charset="0"/>
                <a:ea typeface="Open Sans" pitchFamily="34" charset="-122"/>
                <a:cs typeface="Open Sans" pitchFamily="34" charset="-120"/>
              </a:rPr>
              <a:t>We design our curriculum and learning activities to nurture our students' musicianship. We focus on the foundational concepts and fundamental skills necessary for playing any style of music. As students advance in their musical journey, they will be able to take their music wherever they want it to go.</a:t>
            </a:r>
            <a:endParaRPr lang="en-US" sz="1300" dirty="0"/>
          </a:p>
        </p:txBody>
      </p:sp>
      <p:sp>
        <p:nvSpPr>
          <p:cNvPr id="13" name="Shape 10"/>
          <p:cNvSpPr/>
          <p:nvPr/>
        </p:nvSpPr>
        <p:spPr>
          <a:xfrm>
            <a:off x="5074920" y="2981907"/>
            <a:ext cx="457200" cy="457200"/>
          </a:xfrm>
          <a:prstGeom prst="ellipse">
            <a:avLst/>
          </a:prstGeom>
          <a:solidFill>
            <a:srgbClr val="263552"/>
          </a:solidFill>
          <a:ln w="12700">
            <a:solidFill>
              <a:srgbClr val="263552"/>
            </a:solidFill>
            <a:prstDash val="solid"/>
          </a:ln>
        </p:spPr>
        <p:txBody>
          <a:bodyPr/>
          <a:lstStyle/>
          <a:p>
            <a:endParaRPr lang="en-US"/>
          </a:p>
        </p:txBody>
      </p:sp>
      <p:sp>
        <p:nvSpPr>
          <p:cNvPr id="14" name="Text 11"/>
          <p:cNvSpPr txBox="1"/>
          <p:nvPr/>
        </p:nvSpPr>
        <p:spPr>
          <a:xfrm>
            <a:off x="5074920" y="3008376"/>
            <a:ext cx="457200" cy="457200"/>
          </a:xfrm>
          <a:prstGeom prst="rect">
            <a:avLst/>
          </a:prstGeom>
          <a:noFill/>
          <a:ln/>
        </p:spPr>
        <p:txBody>
          <a:bodyPr wrap="square" lIns="0" tIns="0" rIns="0" bIns="0" rtlCol="0" anchor="ctr"/>
          <a:lstStyle/>
          <a:p>
            <a:pPr marL="0" indent="0" algn="ctr">
              <a:buNone/>
            </a:pPr>
            <a:r>
              <a:rPr lang="en-US" sz="2000" b="1" dirty="0">
                <a:solidFill>
                  <a:srgbClr val="FFFFFF"/>
                </a:solidFill>
                <a:latin typeface="Open Sans" pitchFamily="34" charset="0"/>
                <a:ea typeface="Open Sans" pitchFamily="34" charset="-122"/>
                <a:cs typeface="Open Sans" pitchFamily="34" charset="-120"/>
              </a:rPr>
              <a:t>♪</a:t>
            </a:r>
            <a:endParaRPr lang="en-US" sz="2000" dirty="0"/>
          </a:p>
        </p:txBody>
      </p:sp>
      <p:sp>
        <p:nvSpPr>
          <p:cNvPr id="15" name="Text 12"/>
          <p:cNvSpPr txBox="1"/>
          <p:nvPr/>
        </p:nvSpPr>
        <p:spPr>
          <a:xfrm>
            <a:off x="5715000" y="2971800"/>
            <a:ext cx="5833872" cy="329184"/>
          </a:xfrm>
          <a:prstGeom prst="rect">
            <a:avLst/>
          </a:prstGeom>
          <a:noFill/>
          <a:ln/>
        </p:spPr>
        <p:txBody>
          <a:bodyPr wrap="square" lIns="0" tIns="0" rIns="0" bIns="0" rtlCol="0" anchor="ctr"/>
          <a:lstStyle/>
          <a:p>
            <a:pPr marL="0" indent="0">
              <a:buNone/>
            </a:pPr>
            <a:r>
              <a:rPr lang="en-US" sz="1500" b="1" dirty="0">
                <a:solidFill>
                  <a:srgbClr val="263552"/>
                </a:solidFill>
                <a:latin typeface="Open Sans" pitchFamily="34" charset="0"/>
                <a:ea typeface="Open Sans" pitchFamily="34" charset="-122"/>
                <a:cs typeface="Open Sans" pitchFamily="34" charset="-120"/>
              </a:rPr>
              <a:t>Unlock Potential.</a:t>
            </a:r>
            <a:endParaRPr lang="en-US" sz="1500" dirty="0"/>
          </a:p>
        </p:txBody>
      </p:sp>
      <p:sp>
        <p:nvSpPr>
          <p:cNvPr id="16" name="Text 13"/>
          <p:cNvSpPr txBox="1"/>
          <p:nvPr/>
        </p:nvSpPr>
        <p:spPr>
          <a:xfrm>
            <a:off x="5715000" y="3355848"/>
            <a:ext cx="5833872" cy="914400"/>
          </a:xfrm>
          <a:prstGeom prst="rect">
            <a:avLst/>
          </a:prstGeom>
          <a:noFill/>
          <a:ln/>
        </p:spPr>
        <p:txBody>
          <a:bodyPr wrap="square" lIns="0" tIns="0" rIns="0" bIns="0" rtlCol="0" anchor="t"/>
          <a:lstStyle/>
          <a:p>
            <a:pPr marL="0" indent="0">
              <a:lnSpc>
                <a:spcPct val="115000"/>
              </a:lnSpc>
              <a:buNone/>
            </a:pPr>
            <a:r>
              <a:rPr lang="en-US" sz="1300" dirty="0">
                <a:solidFill>
                  <a:srgbClr val="5C6675"/>
                </a:solidFill>
                <a:latin typeface="Open Sans" pitchFamily="34" charset="0"/>
                <a:ea typeface="Open Sans" pitchFamily="34" charset="-122"/>
                <a:cs typeface="Open Sans" pitchFamily="34" charset="-120"/>
              </a:rPr>
              <a:t>Part of our mission is to ensure that our teaching style and learning activities go beyond the music to support our students' personal growth and development.  Music is a powerful factor in all areas of development including cognitive, literacy, social, emotional, and physical.  Music lessons have been shown to improve the physical structure of the brain!</a:t>
            </a:r>
            <a:endParaRPr lang="en-US" sz="1300" dirty="0"/>
          </a:p>
        </p:txBody>
      </p:sp>
      <p:sp>
        <p:nvSpPr>
          <p:cNvPr id="17" name="Shape 14"/>
          <p:cNvSpPr/>
          <p:nvPr/>
        </p:nvSpPr>
        <p:spPr>
          <a:xfrm>
            <a:off x="5074920" y="4754880"/>
            <a:ext cx="457200" cy="457200"/>
          </a:xfrm>
          <a:prstGeom prst="ellipse">
            <a:avLst/>
          </a:prstGeom>
          <a:solidFill>
            <a:srgbClr val="263552"/>
          </a:solidFill>
          <a:ln w="12700">
            <a:solidFill>
              <a:srgbClr val="263552"/>
            </a:solidFill>
            <a:prstDash val="solid"/>
          </a:ln>
        </p:spPr>
        <p:txBody>
          <a:bodyPr/>
          <a:lstStyle/>
          <a:p>
            <a:endParaRPr lang="en-US" dirty="0"/>
          </a:p>
        </p:txBody>
      </p:sp>
      <p:sp>
        <p:nvSpPr>
          <p:cNvPr id="18" name="Text 15"/>
          <p:cNvSpPr txBox="1"/>
          <p:nvPr/>
        </p:nvSpPr>
        <p:spPr>
          <a:xfrm>
            <a:off x="5065134" y="4754880"/>
            <a:ext cx="457200" cy="457200"/>
          </a:xfrm>
          <a:prstGeom prst="rect">
            <a:avLst/>
          </a:prstGeom>
          <a:noFill/>
          <a:ln/>
        </p:spPr>
        <p:txBody>
          <a:bodyPr wrap="square" lIns="0" tIns="0" rIns="0" bIns="0" rtlCol="0" anchor="ctr"/>
          <a:lstStyle/>
          <a:p>
            <a:pPr marL="0" indent="0" algn="ctr">
              <a:buNone/>
            </a:pPr>
            <a:r>
              <a:rPr lang="en-US" sz="2000" b="1" dirty="0">
                <a:solidFill>
                  <a:srgbClr val="FFFFFF"/>
                </a:solidFill>
                <a:latin typeface="Open Sans" pitchFamily="34" charset="0"/>
                <a:ea typeface="Open Sans" pitchFamily="34" charset="-122"/>
                <a:cs typeface="Open Sans" pitchFamily="34" charset="-120"/>
              </a:rPr>
              <a:t>♪</a:t>
            </a:r>
            <a:endParaRPr lang="en-US" sz="2000" dirty="0"/>
          </a:p>
        </p:txBody>
      </p:sp>
      <p:sp>
        <p:nvSpPr>
          <p:cNvPr id="19" name="Text 16"/>
          <p:cNvSpPr txBox="1"/>
          <p:nvPr/>
        </p:nvSpPr>
        <p:spPr>
          <a:xfrm>
            <a:off x="5705214" y="4718304"/>
            <a:ext cx="5833872" cy="329184"/>
          </a:xfrm>
          <a:prstGeom prst="rect">
            <a:avLst/>
          </a:prstGeom>
          <a:noFill/>
          <a:ln/>
        </p:spPr>
        <p:txBody>
          <a:bodyPr wrap="square" lIns="0" tIns="0" rIns="0" bIns="0" rtlCol="0" anchor="ctr"/>
          <a:lstStyle/>
          <a:p>
            <a:pPr marL="0" indent="0">
              <a:buNone/>
            </a:pPr>
            <a:r>
              <a:rPr lang="en-US" sz="1500" b="1" dirty="0">
                <a:solidFill>
                  <a:srgbClr val="263552"/>
                </a:solidFill>
                <a:latin typeface="Open Sans" pitchFamily="34" charset="0"/>
                <a:ea typeface="Open Sans" pitchFamily="34" charset="-122"/>
                <a:cs typeface="Open Sans" pitchFamily="34" charset="-120"/>
              </a:rPr>
              <a:t>Celebrate Family and Community.</a:t>
            </a:r>
            <a:endParaRPr lang="en-US" sz="1500" dirty="0"/>
          </a:p>
        </p:txBody>
      </p:sp>
      <p:sp>
        <p:nvSpPr>
          <p:cNvPr id="20" name="Text 17"/>
          <p:cNvSpPr txBox="1"/>
          <p:nvPr/>
        </p:nvSpPr>
        <p:spPr>
          <a:xfrm>
            <a:off x="5705214" y="5102352"/>
            <a:ext cx="5833872" cy="914400"/>
          </a:xfrm>
          <a:prstGeom prst="rect">
            <a:avLst/>
          </a:prstGeom>
          <a:noFill/>
          <a:ln/>
        </p:spPr>
        <p:txBody>
          <a:bodyPr wrap="square" lIns="0" tIns="0" rIns="0" bIns="0" rtlCol="0" anchor="t"/>
          <a:lstStyle/>
          <a:p>
            <a:pPr marL="0" indent="0">
              <a:lnSpc>
                <a:spcPct val="115000"/>
              </a:lnSpc>
              <a:buNone/>
            </a:pPr>
            <a:r>
              <a:rPr lang="en-US" sz="1300" dirty="0">
                <a:solidFill>
                  <a:srgbClr val="5C6675"/>
                </a:solidFill>
                <a:latin typeface="Open Sans" pitchFamily="34" charset="0"/>
                <a:ea typeface="Open Sans" pitchFamily="34" charset="-122"/>
                <a:cs typeface="Open Sans" pitchFamily="34" charset="-120"/>
              </a:rPr>
              <a:t>Music has the unique ability to connect people together. One of the joys of making music is to share it with family and friends. Part of our mission is to see families grow closer as they experience musical moments together both at home and at Southern Oregon School of Music events.</a:t>
            </a:r>
            <a:endParaRPr lang="en-US" sz="1300" dirty="0"/>
          </a:p>
        </p:txBody>
      </p:sp>
      <p:cxnSp>
        <p:nvCxnSpPr>
          <p:cNvPr id="23" name="Straight Connector 22">
            <a:extLst>
              <a:ext uri="{FF2B5EF4-FFF2-40B4-BE49-F238E27FC236}">
                <a16:creationId xmlns:a16="http://schemas.microsoft.com/office/drawing/2014/main" id="{8B7862CC-0014-F5F6-4EC0-F1E507D12A79}"/>
              </a:ext>
            </a:extLst>
          </p:cNvPr>
          <p:cNvCxnSpPr>
            <a:cxnSpLocks/>
          </p:cNvCxnSpPr>
          <p:nvPr/>
        </p:nvCxnSpPr>
        <p:spPr>
          <a:xfrm>
            <a:off x="886968" y="4146884"/>
            <a:ext cx="3492527"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365760"/>
            <a:ext cx="10881360" cy="566928"/>
          </a:xfrm>
          <a:prstGeom prst="rect">
            <a:avLst/>
          </a:prstGeom>
          <a:noFill/>
          <a:ln/>
        </p:spPr>
        <p:txBody>
          <a:bodyPr wrap="square" lIns="0" tIns="0" rIns="0" bIns="0" rtlCol="0" anchor="ctr"/>
          <a:lstStyle/>
          <a:p>
            <a:pPr marL="0" indent="0">
              <a:buNone/>
            </a:pPr>
            <a:r>
              <a:rPr lang="en-US" sz="2900" dirty="0">
                <a:solidFill>
                  <a:srgbClr val="263552"/>
                </a:solidFill>
                <a:latin typeface="PP Hatton Medium" pitchFamily="34" charset="0"/>
                <a:ea typeface="PP Hatton Medium" pitchFamily="34" charset="-122"/>
                <a:cs typeface="PP Hatton Medium" pitchFamily="34" charset="-120"/>
              </a:rPr>
              <a:t>Our Core Values</a:t>
            </a:r>
            <a:endParaRPr lang="en-US" sz="2900" dirty="0"/>
          </a:p>
        </p:txBody>
      </p:sp>
      <p:sp>
        <p:nvSpPr>
          <p:cNvPr id="3" name="Text 1"/>
          <p:cNvSpPr txBox="1"/>
          <p:nvPr/>
        </p:nvSpPr>
        <p:spPr>
          <a:xfrm>
            <a:off x="640080" y="950976"/>
            <a:ext cx="10881360" cy="310896"/>
          </a:xfrm>
          <a:prstGeom prst="rect">
            <a:avLst/>
          </a:prstGeom>
          <a:noFill/>
          <a:ln/>
        </p:spPr>
        <p:txBody>
          <a:bodyPr wrap="square" lIns="0" tIns="0" rIns="0" bIns="0" rtlCol="0" anchor="ctr"/>
          <a:lstStyle/>
          <a:p>
            <a:pPr marL="0" indent="0">
              <a:buNone/>
            </a:pPr>
            <a:r>
              <a:rPr lang="en-US" sz="1200" dirty="0">
                <a:solidFill>
                  <a:srgbClr val="5C6675"/>
                </a:solidFill>
                <a:latin typeface="Open Sans" pitchFamily="34" charset="0"/>
                <a:ea typeface="Open Sans" pitchFamily="34" charset="-122"/>
                <a:cs typeface="Open Sans" pitchFamily="34" charset="-120"/>
              </a:rPr>
              <a:t>Teachers and staff worked together to identify these core values that guide all our decisions, activities, and interpersonal relationships.</a:t>
            </a:r>
            <a:endParaRPr lang="en-US" sz="1200" dirty="0"/>
          </a:p>
        </p:txBody>
      </p:sp>
      <p:pic>
        <p:nvPicPr>
          <p:cNvPr id="4" name="Image 0" descr="/home/claude/logo/sosm_navy.png"/>
          <p:cNvPicPr>
            <a:picLocks noChangeAspect="1"/>
          </p:cNvPicPr>
          <p:nvPr/>
        </p:nvPicPr>
        <p:blipFill>
          <a:blip r:embed="rId3"/>
          <a:stretch>
            <a:fillRect/>
          </a:stretch>
        </p:blipFill>
        <p:spPr>
          <a:xfrm>
            <a:off x="10442448" y="6236208"/>
            <a:ext cx="1106424" cy="276606"/>
          </a:xfrm>
          <a:prstGeom prst="rect">
            <a:avLst/>
          </a:prstGeom>
        </p:spPr>
      </p:pic>
      <p:sp>
        <p:nvSpPr>
          <p:cNvPr id="5" name="Shape 2"/>
          <p:cNvSpPr/>
          <p:nvPr/>
        </p:nvSpPr>
        <p:spPr>
          <a:xfrm>
            <a:off x="640080" y="1627632"/>
            <a:ext cx="5303520" cy="1179576"/>
          </a:xfrm>
          <a:prstGeom prst="roundRect">
            <a:avLst>
              <a:gd name="adj" fmla="val 5806"/>
            </a:avLst>
          </a:prstGeom>
          <a:solidFill>
            <a:srgbClr val="E6EDF6"/>
          </a:solidFill>
          <a:ln w="9525">
            <a:solidFill>
              <a:srgbClr val="D6DEE9"/>
            </a:solidFill>
            <a:prstDash val="solid"/>
          </a:ln>
          <a:effectLst>
            <a:outerShdw blurRad="101600" dist="25400" dir="5400000" algn="bl" rotWithShape="0">
              <a:srgbClr val="9AA6B5">
                <a:alpha val="18000"/>
              </a:srgbClr>
            </a:outerShdw>
          </a:effectLst>
        </p:spPr>
        <p:txBody>
          <a:bodyPr/>
          <a:lstStyle/>
          <a:p>
            <a:endParaRPr lang="en-US"/>
          </a:p>
        </p:txBody>
      </p:sp>
      <p:sp>
        <p:nvSpPr>
          <p:cNvPr id="6" name="Shape 3"/>
          <p:cNvSpPr/>
          <p:nvPr/>
        </p:nvSpPr>
        <p:spPr>
          <a:xfrm>
            <a:off x="859536" y="1828800"/>
            <a:ext cx="365760" cy="365760"/>
          </a:xfrm>
          <a:prstGeom prst="ellipse">
            <a:avLst/>
          </a:prstGeom>
          <a:solidFill>
            <a:srgbClr val="263552"/>
          </a:solidFill>
          <a:ln w="12700">
            <a:solidFill>
              <a:srgbClr val="263552"/>
            </a:solidFill>
            <a:prstDash val="solid"/>
          </a:ln>
        </p:spPr>
        <p:txBody>
          <a:bodyPr/>
          <a:lstStyle/>
          <a:p>
            <a:endParaRPr lang="en-US"/>
          </a:p>
        </p:txBody>
      </p:sp>
      <p:sp>
        <p:nvSpPr>
          <p:cNvPr id="7" name="Text 4"/>
          <p:cNvSpPr txBox="1"/>
          <p:nvPr/>
        </p:nvSpPr>
        <p:spPr>
          <a:xfrm>
            <a:off x="859536" y="1828800"/>
            <a:ext cx="365760" cy="365760"/>
          </a:xfrm>
          <a:prstGeom prst="rect">
            <a:avLst/>
          </a:prstGeom>
          <a:noFill/>
          <a:ln/>
        </p:spPr>
        <p:txBody>
          <a:bodyPr wrap="square" lIns="0" tIns="0" rIns="0" bIns="0" rtlCol="0" anchor="ctr"/>
          <a:lstStyle/>
          <a:p>
            <a:pPr marL="0" indent="0" algn="ctr">
              <a:buNone/>
            </a:pPr>
            <a:r>
              <a:rPr lang="en-US" sz="1300" b="1" dirty="0">
                <a:solidFill>
                  <a:srgbClr val="FFFFFF"/>
                </a:solidFill>
                <a:latin typeface="Open Sans" pitchFamily="34" charset="0"/>
                <a:ea typeface="Open Sans" pitchFamily="34" charset="-122"/>
                <a:cs typeface="Open Sans" pitchFamily="34" charset="-120"/>
              </a:rPr>
              <a:t>1</a:t>
            </a:r>
            <a:endParaRPr lang="en-US" sz="1300" dirty="0"/>
          </a:p>
        </p:txBody>
      </p:sp>
      <p:sp>
        <p:nvSpPr>
          <p:cNvPr id="8" name="Text 5"/>
          <p:cNvSpPr txBox="1"/>
          <p:nvPr/>
        </p:nvSpPr>
        <p:spPr>
          <a:xfrm>
            <a:off x="1353312" y="1773936"/>
            <a:ext cx="4370832" cy="1143000"/>
          </a:xfrm>
          <a:prstGeom prst="rect">
            <a:avLst/>
          </a:prstGeom>
          <a:noFill/>
          <a:ln/>
        </p:spPr>
        <p:txBody>
          <a:bodyPr wrap="square" lIns="0" tIns="0" rIns="0" bIns="0" rtlCol="0" anchor="t"/>
          <a:lstStyle/>
          <a:p>
            <a:pPr marL="0" indent="0">
              <a:lnSpc>
                <a:spcPct val="114000"/>
              </a:lnSpc>
              <a:buNone/>
            </a:pPr>
            <a:r>
              <a:rPr lang="en-US" sz="1300" b="1" dirty="0">
                <a:solidFill>
                  <a:srgbClr val="263552"/>
                </a:solidFill>
                <a:latin typeface="Open Sans" pitchFamily="34" charset="0"/>
                <a:ea typeface="Open Sans" pitchFamily="34" charset="-122"/>
                <a:cs typeface="Open Sans" pitchFamily="34" charset="-120"/>
              </a:rPr>
              <a:t>Warm, Welcoming, Caring Community.</a:t>
            </a:r>
            <a:r>
              <a:rPr lang="en-US" sz="1300" dirty="0">
                <a:solidFill>
                  <a:srgbClr val="36414F"/>
                </a:solidFill>
                <a:latin typeface="Open Sans" pitchFamily="34" charset="0"/>
                <a:ea typeface="Open Sans" pitchFamily="34" charset="-122"/>
                <a:cs typeface="Open Sans" pitchFamily="34" charset="-120"/>
              </a:rPr>
              <a:t> We are a warm and caring community that likes to have fun, to celebrate successes, and collaborate together as we experience the joy of shared music making and learning.</a:t>
            </a:r>
            <a:endParaRPr lang="en-US" sz="1300" dirty="0"/>
          </a:p>
        </p:txBody>
      </p:sp>
      <p:sp>
        <p:nvSpPr>
          <p:cNvPr id="9" name="Shape 6"/>
          <p:cNvSpPr/>
          <p:nvPr/>
        </p:nvSpPr>
        <p:spPr>
          <a:xfrm>
            <a:off x="6245352" y="1627632"/>
            <a:ext cx="5303520" cy="1316736"/>
          </a:xfrm>
          <a:prstGeom prst="roundRect">
            <a:avLst>
              <a:gd name="adj" fmla="val 5806"/>
            </a:avLst>
          </a:prstGeom>
          <a:solidFill>
            <a:srgbClr val="F6F0E2"/>
          </a:solidFill>
          <a:ln w="9525">
            <a:solidFill>
              <a:srgbClr val="D6DEE9"/>
            </a:solidFill>
            <a:prstDash val="solid"/>
          </a:ln>
          <a:effectLst>
            <a:outerShdw blurRad="101600" dist="25400" dir="5400000" algn="bl" rotWithShape="0">
              <a:srgbClr val="9AA6B5">
                <a:alpha val="18000"/>
              </a:srgbClr>
            </a:outerShdw>
          </a:effectLst>
        </p:spPr>
        <p:txBody>
          <a:bodyPr/>
          <a:lstStyle/>
          <a:p>
            <a:endParaRPr lang="en-US"/>
          </a:p>
        </p:txBody>
      </p:sp>
      <p:sp>
        <p:nvSpPr>
          <p:cNvPr id="10" name="Shape 7"/>
          <p:cNvSpPr/>
          <p:nvPr/>
        </p:nvSpPr>
        <p:spPr>
          <a:xfrm>
            <a:off x="6464808" y="1828800"/>
            <a:ext cx="365760" cy="365760"/>
          </a:xfrm>
          <a:prstGeom prst="ellipse">
            <a:avLst/>
          </a:prstGeom>
          <a:solidFill>
            <a:srgbClr val="263552"/>
          </a:solidFill>
          <a:ln w="12700">
            <a:solidFill>
              <a:srgbClr val="263552"/>
            </a:solidFill>
            <a:prstDash val="solid"/>
          </a:ln>
        </p:spPr>
        <p:txBody>
          <a:bodyPr/>
          <a:lstStyle/>
          <a:p>
            <a:endParaRPr lang="en-US"/>
          </a:p>
        </p:txBody>
      </p:sp>
      <p:sp>
        <p:nvSpPr>
          <p:cNvPr id="11" name="Text 8"/>
          <p:cNvSpPr txBox="1"/>
          <p:nvPr/>
        </p:nvSpPr>
        <p:spPr>
          <a:xfrm>
            <a:off x="6464808" y="1828800"/>
            <a:ext cx="365760" cy="365760"/>
          </a:xfrm>
          <a:prstGeom prst="rect">
            <a:avLst/>
          </a:prstGeom>
          <a:noFill/>
          <a:ln/>
        </p:spPr>
        <p:txBody>
          <a:bodyPr wrap="square" lIns="0" tIns="0" rIns="0" bIns="0" rtlCol="0" anchor="ctr"/>
          <a:lstStyle/>
          <a:p>
            <a:pPr marL="0" indent="0" algn="ctr">
              <a:buNone/>
            </a:pPr>
            <a:r>
              <a:rPr lang="en-US" sz="1300" b="1" dirty="0">
                <a:solidFill>
                  <a:srgbClr val="FFFFFF"/>
                </a:solidFill>
                <a:latin typeface="Open Sans" pitchFamily="34" charset="0"/>
                <a:ea typeface="Open Sans" pitchFamily="34" charset="-122"/>
                <a:cs typeface="Open Sans" pitchFamily="34" charset="-120"/>
              </a:rPr>
              <a:t>2</a:t>
            </a:r>
            <a:endParaRPr lang="en-US" sz="1300" dirty="0"/>
          </a:p>
        </p:txBody>
      </p:sp>
      <p:sp>
        <p:nvSpPr>
          <p:cNvPr id="12" name="Text 9"/>
          <p:cNvSpPr txBox="1"/>
          <p:nvPr/>
        </p:nvSpPr>
        <p:spPr>
          <a:xfrm>
            <a:off x="6958584" y="1773936"/>
            <a:ext cx="4370832" cy="1143000"/>
          </a:xfrm>
          <a:prstGeom prst="rect">
            <a:avLst/>
          </a:prstGeom>
          <a:noFill/>
          <a:ln/>
        </p:spPr>
        <p:txBody>
          <a:bodyPr wrap="square" lIns="0" tIns="0" rIns="0" bIns="0" rtlCol="0" anchor="t"/>
          <a:lstStyle/>
          <a:p>
            <a:pPr marL="0" indent="0">
              <a:lnSpc>
                <a:spcPct val="114000"/>
              </a:lnSpc>
              <a:buNone/>
            </a:pPr>
            <a:r>
              <a:rPr lang="en-US" sz="1300" b="1" dirty="0">
                <a:solidFill>
                  <a:srgbClr val="263552"/>
                </a:solidFill>
                <a:latin typeface="Open Sans" pitchFamily="34" charset="0"/>
                <a:ea typeface="Open Sans" pitchFamily="34" charset="-122"/>
                <a:cs typeface="Open Sans" pitchFamily="34" charset="-120"/>
              </a:rPr>
              <a:t>Highest Levels of Character.</a:t>
            </a:r>
            <a:r>
              <a:rPr lang="en-US" sz="1300" dirty="0">
                <a:solidFill>
                  <a:srgbClr val="36414F"/>
                </a:solidFill>
                <a:latin typeface="Open Sans" pitchFamily="34" charset="0"/>
                <a:ea typeface="Open Sans" pitchFamily="34" charset="-122"/>
                <a:cs typeface="Open Sans" pitchFamily="34" charset="-120"/>
              </a:rPr>
              <a:t> We strive for personal excellence, being committed to continued personal improvement, professionalism, honesty, integrity and mutual respect for one another, our students, and their families.</a:t>
            </a:r>
            <a:endParaRPr lang="en-US" sz="1300" dirty="0"/>
          </a:p>
        </p:txBody>
      </p:sp>
      <p:sp>
        <p:nvSpPr>
          <p:cNvPr id="13" name="Shape 10"/>
          <p:cNvSpPr/>
          <p:nvPr/>
        </p:nvSpPr>
        <p:spPr>
          <a:xfrm>
            <a:off x="640080" y="3136392"/>
            <a:ext cx="5303520" cy="1179576"/>
          </a:xfrm>
          <a:prstGeom prst="roundRect">
            <a:avLst>
              <a:gd name="adj" fmla="val 5806"/>
            </a:avLst>
          </a:prstGeom>
          <a:solidFill>
            <a:srgbClr val="E6EDF6"/>
          </a:solidFill>
          <a:ln w="9525">
            <a:solidFill>
              <a:srgbClr val="D6DEE9"/>
            </a:solidFill>
            <a:prstDash val="solid"/>
          </a:ln>
          <a:effectLst>
            <a:outerShdw blurRad="101600" dist="25400" dir="5400000" algn="bl" rotWithShape="0">
              <a:srgbClr val="9AA6B5">
                <a:alpha val="18000"/>
              </a:srgbClr>
            </a:outerShdw>
          </a:effectLst>
        </p:spPr>
        <p:txBody>
          <a:bodyPr/>
          <a:lstStyle/>
          <a:p>
            <a:endParaRPr lang="en-US"/>
          </a:p>
        </p:txBody>
      </p:sp>
      <p:sp>
        <p:nvSpPr>
          <p:cNvPr id="14" name="Shape 11"/>
          <p:cNvSpPr/>
          <p:nvPr/>
        </p:nvSpPr>
        <p:spPr>
          <a:xfrm>
            <a:off x="859536" y="3337560"/>
            <a:ext cx="365760" cy="365760"/>
          </a:xfrm>
          <a:prstGeom prst="ellipse">
            <a:avLst/>
          </a:prstGeom>
          <a:solidFill>
            <a:srgbClr val="263552"/>
          </a:solidFill>
          <a:ln w="12700">
            <a:solidFill>
              <a:srgbClr val="263552"/>
            </a:solidFill>
            <a:prstDash val="solid"/>
          </a:ln>
        </p:spPr>
        <p:txBody>
          <a:bodyPr/>
          <a:lstStyle/>
          <a:p>
            <a:endParaRPr lang="en-US"/>
          </a:p>
        </p:txBody>
      </p:sp>
      <p:sp>
        <p:nvSpPr>
          <p:cNvPr id="15" name="Text 12"/>
          <p:cNvSpPr txBox="1"/>
          <p:nvPr/>
        </p:nvSpPr>
        <p:spPr>
          <a:xfrm>
            <a:off x="859536" y="3337560"/>
            <a:ext cx="365760" cy="365760"/>
          </a:xfrm>
          <a:prstGeom prst="rect">
            <a:avLst/>
          </a:prstGeom>
          <a:noFill/>
          <a:ln/>
        </p:spPr>
        <p:txBody>
          <a:bodyPr wrap="square" lIns="0" tIns="0" rIns="0" bIns="0" rtlCol="0" anchor="ctr"/>
          <a:lstStyle/>
          <a:p>
            <a:pPr marL="0" indent="0" algn="ctr">
              <a:buNone/>
            </a:pPr>
            <a:r>
              <a:rPr lang="en-US" sz="1300" b="1" dirty="0">
                <a:solidFill>
                  <a:srgbClr val="FFFFFF"/>
                </a:solidFill>
                <a:latin typeface="Open Sans" pitchFamily="34" charset="0"/>
                <a:ea typeface="Open Sans" pitchFamily="34" charset="-122"/>
                <a:cs typeface="Open Sans" pitchFamily="34" charset="-120"/>
              </a:rPr>
              <a:t>3</a:t>
            </a:r>
            <a:endParaRPr lang="en-US" sz="1300" dirty="0"/>
          </a:p>
        </p:txBody>
      </p:sp>
      <p:sp>
        <p:nvSpPr>
          <p:cNvPr id="16" name="Text 13"/>
          <p:cNvSpPr txBox="1"/>
          <p:nvPr/>
        </p:nvSpPr>
        <p:spPr>
          <a:xfrm>
            <a:off x="1353312" y="3282696"/>
            <a:ext cx="4370832" cy="1143000"/>
          </a:xfrm>
          <a:prstGeom prst="rect">
            <a:avLst/>
          </a:prstGeom>
          <a:noFill/>
          <a:ln/>
        </p:spPr>
        <p:txBody>
          <a:bodyPr wrap="square" lIns="0" tIns="0" rIns="0" bIns="0" rtlCol="0" anchor="t"/>
          <a:lstStyle/>
          <a:p>
            <a:pPr marL="0" indent="0">
              <a:lnSpc>
                <a:spcPct val="114000"/>
              </a:lnSpc>
              <a:buNone/>
            </a:pPr>
            <a:r>
              <a:rPr lang="en-US" sz="1300" b="1" dirty="0">
                <a:solidFill>
                  <a:srgbClr val="263552"/>
                </a:solidFill>
                <a:latin typeface="Open Sans" pitchFamily="34" charset="0"/>
                <a:ea typeface="Open Sans" pitchFamily="34" charset="-122"/>
                <a:cs typeface="Open Sans" pitchFamily="34" charset="-120"/>
              </a:rPr>
              <a:t>Consistent, Prompt Communication.</a:t>
            </a:r>
            <a:r>
              <a:rPr lang="en-US" sz="1300" dirty="0">
                <a:solidFill>
                  <a:srgbClr val="36414F"/>
                </a:solidFill>
                <a:latin typeface="Open Sans" pitchFamily="34" charset="0"/>
                <a:ea typeface="Open Sans" pitchFamily="34" charset="-122"/>
                <a:cs typeface="Open Sans" pitchFamily="34" charset="-120"/>
              </a:rPr>
              <a:t> We commit to quickly respond to communication from each other, our students, and their families with accurate information, kindness, and encouragement.</a:t>
            </a:r>
            <a:endParaRPr lang="en-US" sz="1300" dirty="0"/>
          </a:p>
        </p:txBody>
      </p:sp>
      <p:sp>
        <p:nvSpPr>
          <p:cNvPr id="17" name="Shape 14"/>
          <p:cNvSpPr/>
          <p:nvPr/>
        </p:nvSpPr>
        <p:spPr>
          <a:xfrm>
            <a:off x="6245352" y="3136392"/>
            <a:ext cx="5303520" cy="1417320"/>
          </a:xfrm>
          <a:prstGeom prst="roundRect">
            <a:avLst>
              <a:gd name="adj" fmla="val 5806"/>
            </a:avLst>
          </a:prstGeom>
          <a:solidFill>
            <a:srgbClr val="F6F0E2"/>
          </a:solidFill>
          <a:ln w="9525">
            <a:solidFill>
              <a:srgbClr val="D6DEE9"/>
            </a:solidFill>
            <a:prstDash val="solid"/>
          </a:ln>
          <a:effectLst>
            <a:outerShdw blurRad="101600" dist="25400" dir="5400000" algn="bl" rotWithShape="0">
              <a:srgbClr val="9AA6B5">
                <a:alpha val="18000"/>
              </a:srgbClr>
            </a:outerShdw>
          </a:effectLst>
        </p:spPr>
        <p:txBody>
          <a:bodyPr/>
          <a:lstStyle/>
          <a:p>
            <a:endParaRPr lang="en-US"/>
          </a:p>
        </p:txBody>
      </p:sp>
      <p:sp>
        <p:nvSpPr>
          <p:cNvPr id="18" name="Shape 15"/>
          <p:cNvSpPr/>
          <p:nvPr/>
        </p:nvSpPr>
        <p:spPr>
          <a:xfrm>
            <a:off x="6464808" y="3337560"/>
            <a:ext cx="365760" cy="365760"/>
          </a:xfrm>
          <a:prstGeom prst="ellipse">
            <a:avLst/>
          </a:prstGeom>
          <a:solidFill>
            <a:srgbClr val="263552"/>
          </a:solidFill>
          <a:ln w="12700">
            <a:solidFill>
              <a:srgbClr val="263552"/>
            </a:solidFill>
            <a:prstDash val="solid"/>
          </a:ln>
        </p:spPr>
        <p:txBody>
          <a:bodyPr/>
          <a:lstStyle/>
          <a:p>
            <a:endParaRPr lang="en-US"/>
          </a:p>
        </p:txBody>
      </p:sp>
      <p:sp>
        <p:nvSpPr>
          <p:cNvPr id="19" name="Text 16"/>
          <p:cNvSpPr txBox="1"/>
          <p:nvPr/>
        </p:nvSpPr>
        <p:spPr>
          <a:xfrm>
            <a:off x="6464808" y="3337560"/>
            <a:ext cx="365760" cy="365760"/>
          </a:xfrm>
          <a:prstGeom prst="rect">
            <a:avLst/>
          </a:prstGeom>
          <a:noFill/>
          <a:ln/>
        </p:spPr>
        <p:txBody>
          <a:bodyPr wrap="square" lIns="0" tIns="0" rIns="0" bIns="0" rtlCol="0" anchor="ctr"/>
          <a:lstStyle/>
          <a:p>
            <a:pPr marL="0" indent="0" algn="ctr">
              <a:buNone/>
            </a:pPr>
            <a:r>
              <a:rPr lang="en-US" sz="1300" b="1" dirty="0">
                <a:solidFill>
                  <a:srgbClr val="FFFFFF"/>
                </a:solidFill>
                <a:latin typeface="Open Sans" pitchFamily="34" charset="0"/>
                <a:ea typeface="Open Sans" pitchFamily="34" charset="-122"/>
                <a:cs typeface="Open Sans" pitchFamily="34" charset="-120"/>
              </a:rPr>
              <a:t>4</a:t>
            </a:r>
            <a:endParaRPr lang="en-US" sz="1300" dirty="0"/>
          </a:p>
        </p:txBody>
      </p:sp>
      <p:sp>
        <p:nvSpPr>
          <p:cNvPr id="20" name="Text 17"/>
          <p:cNvSpPr txBox="1"/>
          <p:nvPr/>
        </p:nvSpPr>
        <p:spPr>
          <a:xfrm>
            <a:off x="6958584" y="3218688"/>
            <a:ext cx="4370832" cy="1143000"/>
          </a:xfrm>
          <a:prstGeom prst="rect">
            <a:avLst/>
          </a:prstGeom>
          <a:noFill/>
          <a:ln/>
        </p:spPr>
        <p:txBody>
          <a:bodyPr wrap="square" lIns="0" tIns="0" rIns="0" bIns="0" rtlCol="0" anchor="t"/>
          <a:lstStyle/>
          <a:p>
            <a:pPr marL="0" indent="0">
              <a:lnSpc>
                <a:spcPct val="114000"/>
              </a:lnSpc>
              <a:buNone/>
            </a:pPr>
            <a:r>
              <a:rPr lang="en-US" sz="1300" b="1" dirty="0">
                <a:solidFill>
                  <a:srgbClr val="263552"/>
                </a:solidFill>
                <a:latin typeface="Open Sans" pitchFamily="34" charset="0"/>
                <a:ea typeface="Open Sans" pitchFamily="34" charset="-122"/>
                <a:cs typeface="Open Sans" pitchFamily="34" charset="-120"/>
              </a:rPr>
              <a:t>Personalized, Structured, Classical Musical Foundation.</a:t>
            </a:r>
            <a:r>
              <a:rPr lang="en-US" sz="1300" dirty="0">
                <a:solidFill>
                  <a:srgbClr val="36414F"/>
                </a:solidFill>
                <a:latin typeface="Open Sans" pitchFamily="34" charset="0"/>
                <a:ea typeface="Open Sans" pitchFamily="34" charset="-122"/>
                <a:cs typeface="Open Sans" pitchFamily="34" charset="-120"/>
              </a:rPr>
              <a:t> We provide a structured, personalized music education with a classical foundation. As their musical skills mature, we help each student to build upon this foundation, equipping each one to excel at playing their chosen musical style(s).</a:t>
            </a:r>
            <a:endParaRPr lang="en-US" sz="1300" dirty="0"/>
          </a:p>
        </p:txBody>
      </p:sp>
      <p:sp>
        <p:nvSpPr>
          <p:cNvPr id="21" name="Shape 18"/>
          <p:cNvSpPr/>
          <p:nvPr/>
        </p:nvSpPr>
        <p:spPr>
          <a:xfrm>
            <a:off x="640080" y="4645152"/>
            <a:ext cx="5303520" cy="1847088"/>
          </a:xfrm>
          <a:prstGeom prst="roundRect">
            <a:avLst>
              <a:gd name="adj" fmla="val 5806"/>
            </a:avLst>
          </a:prstGeom>
          <a:solidFill>
            <a:srgbClr val="E6EDF6"/>
          </a:solidFill>
          <a:ln w="9525">
            <a:solidFill>
              <a:srgbClr val="D6DEE9"/>
            </a:solidFill>
            <a:prstDash val="solid"/>
          </a:ln>
          <a:effectLst>
            <a:outerShdw blurRad="101600" dist="25400" dir="5400000" algn="bl" rotWithShape="0">
              <a:srgbClr val="9AA6B5">
                <a:alpha val="18000"/>
              </a:srgbClr>
            </a:outerShdw>
          </a:effectLst>
        </p:spPr>
        <p:txBody>
          <a:bodyPr/>
          <a:lstStyle/>
          <a:p>
            <a:endParaRPr lang="en-US"/>
          </a:p>
        </p:txBody>
      </p:sp>
      <p:sp>
        <p:nvSpPr>
          <p:cNvPr id="22" name="Shape 19"/>
          <p:cNvSpPr/>
          <p:nvPr/>
        </p:nvSpPr>
        <p:spPr>
          <a:xfrm>
            <a:off x="859536" y="4846320"/>
            <a:ext cx="365760" cy="365760"/>
          </a:xfrm>
          <a:prstGeom prst="ellipse">
            <a:avLst/>
          </a:prstGeom>
          <a:solidFill>
            <a:srgbClr val="263552"/>
          </a:solidFill>
          <a:ln w="12700">
            <a:solidFill>
              <a:srgbClr val="263552"/>
            </a:solidFill>
            <a:prstDash val="solid"/>
          </a:ln>
        </p:spPr>
        <p:txBody>
          <a:bodyPr/>
          <a:lstStyle/>
          <a:p>
            <a:endParaRPr lang="en-US"/>
          </a:p>
        </p:txBody>
      </p:sp>
      <p:sp>
        <p:nvSpPr>
          <p:cNvPr id="23" name="Text 20"/>
          <p:cNvSpPr txBox="1"/>
          <p:nvPr/>
        </p:nvSpPr>
        <p:spPr>
          <a:xfrm>
            <a:off x="859536" y="4846320"/>
            <a:ext cx="365760" cy="365760"/>
          </a:xfrm>
          <a:prstGeom prst="rect">
            <a:avLst/>
          </a:prstGeom>
          <a:noFill/>
          <a:ln/>
        </p:spPr>
        <p:txBody>
          <a:bodyPr wrap="square" lIns="0" tIns="0" rIns="0" bIns="0" rtlCol="0" anchor="ctr"/>
          <a:lstStyle/>
          <a:p>
            <a:pPr marL="0" indent="0" algn="ctr">
              <a:buNone/>
            </a:pPr>
            <a:r>
              <a:rPr lang="en-US" sz="1300" b="1" dirty="0">
                <a:solidFill>
                  <a:srgbClr val="FFFFFF"/>
                </a:solidFill>
                <a:latin typeface="Open Sans" pitchFamily="34" charset="0"/>
                <a:ea typeface="Open Sans" pitchFamily="34" charset="-122"/>
                <a:cs typeface="Open Sans" pitchFamily="34" charset="-120"/>
              </a:rPr>
              <a:t>5</a:t>
            </a:r>
            <a:endParaRPr lang="en-US" sz="1300" dirty="0"/>
          </a:p>
        </p:txBody>
      </p:sp>
      <p:sp>
        <p:nvSpPr>
          <p:cNvPr id="24" name="Text 21"/>
          <p:cNvSpPr txBox="1"/>
          <p:nvPr/>
        </p:nvSpPr>
        <p:spPr>
          <a:xfrm>
            <a:off x="1353312" y="4791456"/>
            <a:ext cx="4370832" cy="1143000"/>
          </a:xfrm>
          <a:prstGeom prst="rect">
            <a:avLst/>
          </a:prstGeom>
          <a:noFill/>
          <a:ln/>
        </p:spPr>
        <p:txBody>
          <a:bodyPr wrap="square" lIns="0" tIns="0" rIns="0" bIns="0" rtlCol="0" anchor="t"/>
          <a:lstStyle/>
          <a:p>
            <a:pPr marL="0" indent="0">
              <a:lnSpc>
                <a:spcPct val="114000"/>
              </a:lnSpc>
              <a:buNone/>
            </a:pPr>
            <a:r>
              <a:rPr lang="en-US" sz="1300" b="1" dirty="0">
                <a:solidFill>
                  <a:srgbClr val="263552"/>
                </a:solidFill>
                <a:latin typeface="Open Sans" pitchFamily="34" charset="0"/>
                <a:ea typeface="Open Sans" pitchFamily="34" charset="-122"/>
                <a:cs typeface="Open Sans" pitchFamily="34" charset="-120"/>
              </a:rPr>
              <a:t>Consistent and Effective Curriculum.</a:t>
            </a:r>
            <a:r>
              <a:rPr lang="en-US" sz="1300" dirty="0">
                <a:solidFill>
                  <a:srgbClr val="36414F"/>
                </a:solidFill>
                <a:latin typeface="Open Sans" pitchFamily="34" charset="0"/>
                <a:ea typeface="Open Sans" pitchFamily="34" charset="-122"/>
                <a:cs typeface="Open Sans" pitchFamily="34" charset="-120"/>
              </a:rPr>
              <a:t> We work together as teachers to curate, develop, and agree upon an effective, consistent curriculum for every instrument that includes weekly focus on foundational skills and music theory and progressive mastery of the instrument through method books and supplemental music of interest to the student.</a:t>
            </a:r>
            <a:endParaRPr lang="en-US" sz="1300" dirty="0"/>
          </a:p>
        </p:txBody>
      </p:sp>
      <p:sp>
        <p:nvSpPr>
          <p:cNvPr id="25" name="Shape 22"/>
          <p:cNvSpPr/>
          <p:nvPr/>
        </p:nvSpPr>
        <p:spPr>
          <a:xfrm>
            <a:off x="6245352" y="4645152"/>
            <a:ext cx="5303520" cy="1996280"/>
          </a:xfrm>
          <a:prstGeom prst="roundRect">
            <a:avLst>
              <a:gd name="adj" fmla="val 5806"/>
            </a:avLst>
          </a:prstGeom>
          <a:solidFill>
            <a:srgbClr val="F6F0E2"/>
          </a:solidFill>
          <a:ln w="9525">
            <a:solidFill>
              <a:srgbClr val="D6DEE9"/>
            </a:solidFill>
            <a:prstDash val="solid"/>
          </a:ln>
          <a:effectLst>
            <a:outerShdw blurRad="101600" dist="25400" dir="5400000" algn="bl" rotWithShape="0">
              <a:srgbClr val="9AA6B5">
                <a:alpha val="18000"/>
              </a:srgbClr>
            </a:outerShdw>
          </a:effectLst>
        </p:spPr>
        <p:txBody>
          <a:bodyPr/>
          <a:lstStyle/>
          <a:p>
            <a:endParaRPr lang="en-US"/>
          </a:p>
        </p:txBody>
      </p:sp>
      <p:sp>
        <p:nvSpPr>
          <p:cNvPr id="26" name="Shape 23"/>
          <p:cNvSpPr/>
          <p:nvPr/>
        </p:nvSpPr>
        <p:spPr>
          <a:xfrm>
            <a:off x="6464808" y="4846320"/>
            <a:ext cx="365760" cy="365760"/>
          </a:xfrm>
          <a:prstGeom prst="ellipse">
            <a:avLst/>
          </a:prstGeom>
          <a:solidFill>
            <a:srgbClr val="263552"/>
          </a:solidFill>
          <a:ln w="12700">
            <a:solidFill>
              <a:srgbClr val="263552"/>
            </a:solidFill>
            <a:prstDash val="solid"/>
          </a:ln>
        </p:spPr>
        <p:txBody>
          <a:bodyPr/>
          <a:lstStyle/>
          <a:p>
            <a:endParaRPr lang="en-US"/>
          </a:p>
        </p:txBody>
      </p:sp>
      <p:sp>
        <p:nvSpPr>
          <p:cNvPr id="27" name="Text 24"/>
          <p:cNvSpPr txBox="1"/>
          <p:nvPr/>
        </p:nvSpPr>
        <p:spPr>
          <a:xfrm>
            <a:off x="6464808" y="4846320"/>
            <a:ext cx="365760" cy="365760"/>
          </a:xfrm>
          <a:prstGeom prst="rect">
            <a:avLst/>
          </a:prstGeom>
          <a:noFill/>
          <a:ln/>
        </p:spPr>
        <p:txBody>
          <a:bodyPr wrap="square" lIns="0" tIns="0" rIns="0" bIns="0" rtlCol="0" anchor="ctr"/>
          <a:lstStyle/>
          <a:p>
            <a:pPr marL="0" indent="0" algn="ctr">
              <a:buNone/>
            </a:pPr>
            <a:r>
              <a:rPr lang="en-US" sz="1300" b="1" dirty="0">
                <a:solidFill>
                  <a:srgbClr val="FFFFFF"/>
                </a:solidFill>
                <a:latin typeface="Open Sans" pitchFamily="34" charset="0"/>
                <a:ea typeface="Open Sans" pitchFamily="34" charset="-122"/>
                <a:cs typeface="Open Sans" pitchFamily="34" charset="-120"/>
              </a:rPr>
              <a:t>6</a:t>
            </a:r>
            <a:endParaRPr lang="en-US" sz="1300" dirty="0"/>
          </a:p>
        </p:txBody>
      </p:sp>
      <p:sp>
        <p:nvSpPr>
          <p:cNvPr id="28" name="Text 25"/>
          <p:cNvSpPr txBox="1"/>
          <p:nvPr/>
        </p:nvSpPr>
        <p:spPr>
          <a:xfrm>
            <a:off x="6958584" y="4791456"/>
            <a:ext cx="4370832" cy="1143000"/>
          </a:xfrm>
          <a:prstGeom prst="rect">
            <a:avLst/>
          </a:prstGeom>
          <a:noFill/>
          <a:ln/>
        </p:spPr>
        <p:txBody>
          <a:bodyPr wrap="square" lIns="0" tIns="0" rIns="0" bIns="0" rtlCol="0" anchor="t"/>
          <a:lstStyle/>
          <a:p>
            <a:pPr marL="0" indent="0">
              <a:lnSpc>
                <a:spcPct val="114000"/>
              </a:lnSpc>
              <a:buNone/>
            </a:pPr>
            <a:r>
              <a:rPr lang="en-US" sz="1300" b="1" dirty="0">
                <a:solidFill>
                  <a:srgbClr val="263552"/>
                </a:solidFill>
                <a:latin typeface="Open Sans" pitchFamily="34" charset="0"/>
                <a:ea typeface="Open Sans" pitchFamily="34" charset="-122"/>
                <a:cs typeface="Open Sans" pitchFamily="34" charset="-120"/>
              </a:rPr>
              <a:t>Positive and Uplifting Music.</a:t>
            </a:r>
            <a:r>
              <a:rPr lang="en-US" sz="1300" dirty="0">
                <a:solidFill>
                  <a:srgbClr val="36414F"/>
                </a:solidFill>
                <a:latin typeface="Open Sans" pitchFamily="34" charset="0"/>
                <a:ea typeface="Open Sans" pitchFamily="34" charset="-122"/>
                <a:cs typeface="Open Sans" pitchFamily="34" charset="-120"/>
              </a:rPr>
              <a:t> We vet all the music that we use in our curricula and lessons to make sure the lyrics and the emotional impact of the music is age appropriate, positive, and uplifting. We are aware that the music that students learn in our lessons becomes part of their personal mental playlist. We only teach music that we would want our students to be singing in their heads for life.</a:t>
            </a:r>
            <a:endParaRPr lang="en-US" sz="13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365760"/>
            <a:ext cx="10881360" cy="566928"/>
          </a:xfrm>
          <a:prstGeom prst="rect">
            <a:avLst/>
          </a:prstGeom>
          <a:noFill/>
          <a:ln/>
        </p:spPr>
        <p:txBody>
          <a:bodyPr wrap="square" lIns="0" tIns="0" rIns="0" bIns="0" rtlCol="0" anchor="ctr"/>
          <a:lstStyle/>
          <a:p>
            <a:pPr marL="0" indent="0">
              <a:buNone/>
            </a:pPr>
            <a:r>
              <a:rPr lang="en-US" sz="2900" dirty="0">
                <a:solidFill>
                  <a:srgbClr val="263552"/>
                </a:solidFill>
                <a:latin typeface="PP Hatton Medium" pitchFamily="34" charset="0"/>
                <a:ea typeface="PP Hatton Medium" pitchFamily="34" charset="-122"/>
                <a:cs typeface="PP Hatton Medium" pitchFamily="34" charset="-120"/>
              </a:rPr>
              <a:t>What culture looks like at the front desk</a:t>
            </a:r>
            <a:endParaRPr lang="en-US" sz="2900" dirty="0"/>
          </a:p>
        </p:txBody>
      </p:sp>
      <p:sp>
        <p:nvSpPr>
          <p:cNvPr id="3" name="Text 1"/>
          <p:cNvSpPr txBox="1"/>
          <p:nvPr/>
        </p:nvSpPr>
        <p:spPr>
          <a:xfrm>
            <a:off x="640080" y="950976"/>
            <a:ext cx="10881360" cy="310896"/>
          </a:xfrm>
          <a:prstGeom prst="rect">
            <a:avLst/>
          </a:prstGeom>
          <a:noFill/>
          <a:ln/>
        </p:spPr>
        <p:txBody>
          <a:bodyPr wrap="square" lIns="0" tIns="0" rIns="0" bIns="0" rtlCol="0" anchor="ctr"/>
          <a:lstStyle/>
          <a:p>
            <a:pPr marL="0" indent="0">
              <a:buNone/>
            </a:pPr>
            <a:r>
              <a:rPr lang="en-US" sz="1600" dirty="0">
                <a:solidFill>
                  <a:srgbClr val="5C6675"/>
                </a:solidFill>
                <a:latin typeface="Open Sans" pitchFamily="34" charset="0"/>
                <a:ea typeface="Open Sans" pitchFamily="34" charset="-122"/>
                <a:cs typeface="Open Sans" pitchFamily="34" charset="-120"/>
              </a:rPr>
              <a:t>Four commitments the school makes to every family — the desk delivers all four.</a:t>
            </a:r>
            <a:endParaRPr lang="en-US" sz="1600" dirty="0"/>
          </a:p>
        </p:txBody>
      </p:sp>
      <p:pic>
        <p:nvPicPr>
          <p:cNvPr id="4" name="Image 0" descr="/home/claude/logo/sosm_navy.png"/>
          <p:cNvPicPr>
            <a:picLocks noChangeAspect="1"/>
          </p:cNvPicPr>
          <p:nvPr/>
        </p:nvPicPr>
        <p:blipFill>
          <a:blip r:embed="rId3"/>
          <a:stretch>
            <a:fillRect/>
          </a:stretch>
        </p:blipFill>
        <p:spPr>
          <a:xfrm>
            <a:off x="10442448" y="6236208"/>
            <a:ext cx="1106424" cy="276606"/>
          </a:xfrm>
          <a:prstGeom prst="rect">
            <a:avLst/>
          </a:prstGeom>
        </p:spPr>
      </p:pic>
      <p:sp>
        <p:nvSpPr>
          <p:cNvPr id="5" name="Shape 2"/>
          <p:cNvSpPr/>
          <p:nvPr/>
        </p:nvSpPr>
        <p:spPr>
          <a:xfrm>
            <a:off x="640080" y="1691640"/>
            <a:ext cx="5303520" cy="1901952"/>
          </a:xfrm>
          <a:prstGeom prst="roundRect">
            <a:avLst>
              <a:gd name="adj" fmla="val 4327"/>
            </a:avLst>
          </a:prstGeom>
          <a:solidFill>
            <a:srgbClr val="E6EDF6"/>
          </a:solidFill>
          <a:ln w="9525">
            <a:solidFill>
              <a:srgbClr val="D6DEE9"/>
            </a:solidFill>
            <a:prstDash val="solid"/>
          </a:ln>
          <a:effectLst>
            <a:outerShdw blurRad="101600" dist="25400" dir="5400000" algn="bl" rotWithShape="0">
              <a:srgbClr val="9AA6B5">
                <a:alpha val="18000"/>
              </a:srgbClr>
            </a:outerShdw>
          </a:effectLst>
        </p:spPr>
        <p:txBody>
          <a:bodyPr/>
          <a:lstStyle/>
          <a:p>
            <a:endParaRPr lang="en-US"/>
          </a:p>
        </p:txBody>
      </p:sp>
      <p:sp>
        <p:nvSpPr>
          <p:cNvPr id="6" name="Shape 3"/>
          <p:cNvSpPr/>
          <p:nvPr/>
        </p:nvSpPr>
        <p:spPr>
          <a:xfrm>
            <a:off x="932688" y="1965960"/>
            <a:ext cx="457200" cy="457200"/>
          </a:xfrm>
          <a:prstGeom prst="ellipse">
            <a:avLst/>
          </a:prstGeom>
          <a:solidFill>
            <a:srgbClr val="263552"/>
          </a:solidFill>
          <a:ln w="12700">
            <a:solidFill>
              <a:srgbClr val="263552"/>
            </a:solidFill>
            <a:prstDash val="solid"/>
          </a:ln>
        </p:spPr>
        <p:txBody>
          <a:bodyPr/>
          <a:lstStyle/>
          <a:p>
            <a:endParaRPr lang="en-US"/>
          </a:p>
        </p:txBody>
      </p:sp>
      <p:sp>
        <p:nvSpPr>
          <p:cNvPr id="7" name="Text 4"/>
          <p:cNvSpPr txBox="1"/>
          <p:nvPr/>
        </p:nvSpPr>
        <p:spPr>
          <a:xfrm>
            <a:off x="932688" y="1965960"/>
            <a:ext cx="457200" cy="457200"/>
          </a:xfrm>
          <a:prstGeom prst="rect">
            <a:avLst/>
          </a:prstGeom>
          <a:noFill/>
          <a:ln/>
        </p:spPr>
        <p:txBody>
          <a:bodyPr wrap="square" lIns="0" tIns="0" rIns="0" bIns="0" rtlCol="0" anchor="ctr"/>
          <a:lstStyle/>
          <a:p>
            <a:pPr marL="0" indent="0" algn="ctr">
              <a:buNone/>
            </a:pPr>
            <a:r>
              <a:rPr lang="en-US" sz="1300" b="1" dirty="0">
                <a:solidFill>
                  <a:srgbClr val="FFFFFF"/>
                </a:solidFill>
                <a:latin typeface="Open Sans" pitchFamily="34" charset="0"/>
                <a:ea typeface="Open Sans" pitchFamily="34" charset="-122"/>
                <a:cs typeface="Open Sans" pitchFamily="34" charset="-120"/>
              </a:rPr>
              <a:t>1</a:t>
            </a:r>
            <a:endParaRPr lang="en-US" sz="1300" dirty="0"/>
          </a:p>
        </p:txBody>
      </p:sp>
      <p:sp>
        <p:nvSpPr>
          <p:cNvPr id="8" name="Text 5"/>
          <p:cNvSpPr txBox="1"/>
          <p:nvPr/>
        </p:nvSpPr>
        <p:spPr>
          <a:xfrm>
            <a:off x="1554480" y="1947672"/>
            <a:ext cx="4114800" cy="493776"/>
          </a:xfrm>
          <a:prstGeom prst="rect">
            <a:avLst/>
          </a:prstGeom>
          <a:noFill/>
          <a:ln/>
        </p:spPr>
        <p:txBody>
          <a:bodyPr wrap="square" lIns="0" tIns="0" rIns="0" bIns="0" rtlCol="0" anchor="ctr"/>
          <a:lstStyle/>
          <a:p>
            <a:pPr marL="0" indent="0">
              <a:buNone/>
            </a:pPr>
            <a:r>
              <a:rPr lang="en-US" sz="1500" b="1" dirty="0">
                <a:solidFill>
                  <a:srgbClr val="263552"/>
                </a:solidFill>
                <a:latin typeface="Open Sans" pitchFamily="34" charset="0"/>
                <a:ea typeface="Open Sans" pitchFamily="34" charset="-122"/>
                <a:cs typeface="Open Sans" pitchFamily="34" charset="-120"/>
              </a:rPr>
              <a:t>Greet everyone</a:t>
            </a:r>
            <a:endParaRPr lang="en-US" sz="1500" dirty="0"/>
          </a:p>
        </p:txBody>
      </p:sp>
      <p:sp>
        <p:nvSpPr>
          <p:cNvPr id="9" name="Text 6"/>
          <p:cNvSpPr txBox="1"/>
          <p:nvPr/>
        </p:nvSpPr>
        <p:spPr>
          <a:xfrm>
            <a:off x="932688" y="2587752"/>
            <a:ext cx="4718304" cy="868680"/>
          </a:xfrm>
          <a:prstGeom prst="rect">
            <a:avLst/>
          </a:prstGeom>
          <a:noFill/>
          <a:ln/>
        </p:spPr>
        <p:txBody>
          <a:bodyPr wrap="square" lIns="0" tIns="0" rIns="0" bIns="0" rtlCol="0" anchor="t"/>
          <a:lstStyle/>
          <a:p>
            <a:pPr marL="0" indent="0">
              <a:lnSpc>
                <a:spcPct val="115000"/>
              </a:lnSpc>
              <a:buNone/>
            </a:pPr>
            <a:r>
              <a:rPr lang="en-US" sz="1400" dirty="0">
                <a:solidFill>
                  <a:srgbClr val="5C6675"/>
                </a:solidFill>
                <a:latin typeface="Open Sans" pitchFamily="34" charset="0"/>
                <a:ea typeface="Open Sans" pitchFamily="34" charset="-122"/>
                <a:cs typeface="Open Sans" pitchFamily="34" charset="-120"/>
              </a:rPr>
              <a:t>Greet all students and families whenever we see them, treating them with the same love and concern we would give our own family.</a:t>
            </a:r>
            <a:endParaRPr lang="en-US" sz="1400" dirty="0"/>
          </a:p>
        </p:txBody>
      </p:sp>
      <p:sp>
        <p:nvSpPr>
          <p:cNvPr id="10" name="Shape 7"/>
          <p:cNvSpPr/>
          <p:nvPr/>
        </p:nvSpPr>
        <p:spPr>
          <a:xfrm>
            <a:off x="6245352" y="1691640"/>
            <a:ext cx="5303520" cy="1901952"/>
          </a:xfrm>
          <a:prstGeom prst="roundRect">
            <a:avLst>
              <a:gd name="adj" fmla="val 4327"/>
            </a:avLst>
          </a:prstGeom>
          <a:solidFill>
            <a:srgbClr val="F6F0E2"/>
          </a:solidFill>
          <a:ln w="9525">
            <a:solidFill>
              <a:srgbClr val="D6DEE9"/>
            </a:solidFill>
            <a:prstDash val="solid"/>
          </a:ln>
          <a:effectLst>
            <a:outerShdw blurRad="101600" dist="25400" dir="5400000" algn="bl" rotWithShape="0">
              <a:srgbClr val="9AA6B5">
                <a:alpha val="18000"/>
              </a:srgbClr>
            </a:outerShdw>
          </a:effectLst>
        </p:spPr>
        <p:txBody>
          <a:bodyPr/>
          <a:lstStyle/>
          <a:p>
            <a:endParaRPr lang="en-US"/>
          </a:p>
        </p:txBody>
      </p:sp>
      <p:sp>
        <p:nvSpPr>
          <p:cNvPr id="11" name="Shape 8"/>
          <p:cNvSpPr/>
          <p:nvPr/>
        </p:nvSpPr>
        <p:spPr>
          <a:xfrm>
            <a:off x="6537960" y="1965960"/>
            <a:ext cx="457200" cy="457200"/>
          </a:xfrm>
          <a:prstGeom prst="ellipse">
            <a:avLst/>
          </a:prstGeom>
          <a:solidFill>
            <a:srgbClr val="263552"/>
          </a:solidFill>
          <a:ln w="12700">
            <a:solidFill>
              <a:srgbClr val="263552"/>
            </a:solidFill>
            <a:prstDash val="solid"/>
          </a:ln>
        </p:spPr>
        <p:txBody>
          <a:bodyPr/>
          <a:lstStyle/>
          <a:p>
            <a:endParaRPr lang="en-US"/>
          </a:p>
        </p:txBody>
      </p:sp>
      <p:sp>
        <p:nvSpPr>
          <p:cNvPr id="12" name="Text 9"/>
          <p:cNvSpPr txBox="1"/>
          <p:nvPr/>
        </p:nvSpPr>
        <p:spPr>
          <a:xfrm>
            <a:off x="6537960" y="1965960"/>
            <a:ext cx="457200" cy="457200"/>
          </a:xfrm>
          <a:prstGeom prst="rect">
            <a:avLst/>
          </a:prstGeom>
          <a:noFill/>
          <a:ln/>
        </p:spPr>
        <p:txBody>
          <a:bodyPr wrap="square" lIns="0" tIns="0" rIns="0" bIns="0" rtlCol="0" anchor="ctr"/>
          <a:lstStyle/>
          <a:p>
            <a:pPr marL="0" indent="0" algn="ctr">
              <a:buNone/>
            </a:pPr>
            <a:r>
              <a:rPr lang="en-US" sz="1300" b="1" dirty="0">
                <a:solidFill>
                  <a:srgbClr val="FFFFFF"/>
                </a:solidFill>
                <a:latin typeface="Open Sans" pitchFamily="34" charset="0"/>
                <a:ea typeface="Open Sans" pitchFamily="34" charset="-122"/>
                <a:cs typeface="Open Sans" pitchFamily="34" charset="-120"/>
              </a:rPr>
              <a:t>2</a:t>
            </a:r>
            <a:endParaRPr lang="en-US" sz="1300" dirty="0"/>
          </a:p>
        </p:txBody>
      </p:sp>
      <p:sp>
        <p:nvSpPr>
          <p:cNvPr id="13" name="Text 10"/>
          <p:cNvSpPr txBox="1"/>
          <p:nvPr/>
        </p:nvSpPr>
        <p:spPr>
          <a:xfrm>
            <a:off x="7159752" y="1947672"/>
            <a:ext cx="4114800" cy="493776"/>
          </a:xfrm>
          <a:prstGeom prst="rect">
            <a:avLst/>
          </a:prstGeom>
          <a:noFill/>
          <a:ln/>
        </p:spPr>
        <p:txBody>
          <a:bodyPr wrap="square" lIns="0" tIns="0" rIns="0" bIns="0" rtlCol="0" anchor="ctr"/>
          <a:lstStyle/>
          <a:p>
            <a:pPr marL="0" indent="0">
              <a:buNone/>
            </a:pPr>
            <a:r>
              <a:rPr lang="en-US" sz="1500" b="1" dirty="0">
                <a:solidFill>
                  <a:srgbClr val="263552"/>
                </a:solidFill>
                <a:latin typeface="Open Sans" pitchFamily="34" charset="0"/>
                <a:ea typeface="Open Sans" pitchFamily="34" charset="-122"/>
                <a:cs typeface="Open Sans" pitchFamily="34" charset="-120"/>
              </a:rPr>
              <a:t>Keep the space ready</a:t>
            </a:r>
            <a:endParaRPr lang="en-US" sz="1500" dirty="0"/>
          </a:p>
        </p:txBody>
      </p:sp>
      <p:sp>
        <p:nvSpPr>
          <p:cNvPr id="14" name="Text 11"/>
          <p:cNvSpPr txBox="1"/>
          <p:nvPr/>
        </p:nvSpPr>
        <p:spPr>
          <a:xfrm>
            <a:off x="6537960" y="2587752"/>
            <a:ext cx="4718304" cy="868680"/>
          </a:xfrm>
          <a:prstGeom prst="rect">
            <a:avLst/>
          </a:prstGeom>
          <a:noFill/>
          <a:ln/>
        </p:spPr>
        <p:txBody>
          <a:bodyPr wrap="square" lIns="0" tIns="0" rIns="0" bIns="0" rtlCol="0" anchor="t"/>
          <a:lstStyle/>
          <a:p>
            <a:pPr marL="0" indent="0">
              <a:lnSpc>
                <a:spcPct val="115000"/>
              </a:lnSpc>
              <a:buNone/>
            </a:pPr>
            <a:r>
              <a:rPr lang="en-US" sz="1400" dirty="0">
                <a:solidFill>
                  <a:srgbClr val="5C6675"/>
                </a:solidFill>
                <a:latin typeface="Open Sans" pitchFamily="34" charset="0"/>
                <a:ea typeface="Open Sans" pitchFamily="34" charset="-122"/>
                <a:cs typeface="Open Sans" pitchFamily="34" charset="-120"/>
              </a:rPr>
              <a:t>Facilities stay clean, comfortable, safe, and welcoming — every day, for every family who walks in.</a:t>
            </a:r>
            <a:endParaRPr lang="en-US" sz="1400" dirty="0"/>
          </a:p>
        </p:txBody>
      </p:sp>
      <p:sp>
        <p:nvSpPr>
          <p:cNvPr id="15" name="Shape 12"/>
          <p:cNvSpPr/>
          <p:nvPr/>
        </p:nvSpPr>
        <p:spPr>
          <a:xfrm>
            <a:off x="640080" y="3867912"/>
            <a:ext cx="5303520" cy="1901952"/>
          </a:xfrm>
          <a:prstGeom prst="roundRect">
            <a:avLst>
              <a:gd name="adj" fmla="val 4327"/>
            </a:avLst>
          </a:prstGeom>
          <a:solidFill>
            <a:srgbClr val="E6EDF6"/>
          </a:solidFill>
          <a:ln w="9525">
            <a:solidFill>
              <a:srgbClr val="D6DEE9"/>
            </a:solidFill>
            <a:prstDash val="solid"/>
          </a:ln>
          <a:effectLst>
            <a:outerShdw blurRad="101600" dist="25400" dir="5400000" algn="bl" rotWithShape="0">
              <a:srgbClr val="9AA6B5">
                <a:alpha val="18000"/>
              </a:srgbClr>
            </a:outerShdw>
          </a:effectLst>
        </p:spPr>
        <p:txBody>
          <a:bodyPr/>
          <a:lstStyle/>
          <a:p>
            <a:endParaRPr lang="en-US"/>
          </a:p>
        </p:txBody>
      </p:sp>
      <p:sp>
        <p:nvSpPr>
          <p:cNvPr id="16" name="Shape 13"/>
          <p:cNvSpPr/>
          <p:nvPr/>
        </p:nvSpPr>
        <p:spPr>
          <a:xfrm>
            <a:off x="932688" y="4142232"/>
            <a:ext cx="457200" cy="457200"/>
          </a:xfrm>
          <a:prstGeom prst="ellipse">
            <a:avLst/>
          </a:prstGeom>
          <a:solidFill>
            <a:srgbClr val="263552"/>
          </a:solidFill>
          <a:ln w="12700">
            <a:solidFill>
              <a:srgbClr val="263552"/>
            </a:solidFill>
            <a:prstDash val="solid"/>
          </a:ln>
        </p:spPr>
        <p:txBody>
          <a:bodyPr/>
          <a:lstStyle/>
          <a:p>
            <a:endParaRPr lang="en-US"/>
          </a:p>
        </p:txBody>
      </p:sp>
      <p:sp>
        <p:nvSpPr>
          <p:cNvPr id="17" name="Text 14"/>
          <p:cNvSpPr txBox="1"/>
          <p:nvPr/>
        </p:nvSpPr>
        <p:spPr>
          <a:xfrm>
            <a:off x="932688" y="4142232"/>
            <a:ext cx="457200" cy="457200"/>
          </a:xfrm>
          <a:prstGeom prst="rect">
            <a:avLst/>
          </a:prstGeom>
          <a:noFill/>
          <a:ln/>
        </p:spPr>
        <p:txBody>
          <a:bodyPr wrap="square" lIns="0" tIns="0" rIns="0" bIns="0" rtlCol="0" anchor="ctr"/>
          <a:lstStyle/>
          <a:p>
            <a:pPr marL="0" indent="0" algn="ctr">
              <a:buNone/>
            </a:pPr>
            <a:r>
              <a:rPr lang="en-US" sz="1300" b="1" dirty="0">
                <a:solidFill>
                  <a:srgbClr val="FFFFFF"/>
                </a:solidFill>
                <a:latin typeface="Open Sans" pitchFamily="34" charset="0"/>
                <a:ea typeface="Open Sans" pitchFamily="34" charset="-122"/>
                <a:cs typeface="Open Sans" pitchFamily="34" charset="-120"/>
              </a:rPr>
              <a:t>3</a:t>
            </a:r>
            <a:endParaRPr lang="en-US" sz="1300" dirty="0"/>
          </a:p>
        </p:txBody>
      </p:sp>
      <p:sp>
        <p:nvSpPr>
          <p:cNvPr id="18" name="Text 15"/>
          <p:cNvSpPr txBox="1"/>
          <p:nvPr/>
        </p:nvSpPr>
        <p:spPr>
          <a:xfrm>
            <a:off x="1554480" y="4123944"/>
            <a:ext cx="4114800" cy="493776"/>
          </a:xfrm>
          <a:prstGeom prst="rect">
            <a:avLst/>
          </a:prstGeom>
          <a:noFill/>
          <a:ln/>
        </p:spPr>
        <p:txBody>
          <a:bodyPr wrap="square" lIns="0" tIns="0" rIns="0" bIns="0" rtlCol="0" anchor="ctr"/>
          <a:lstStyle/>
          <a:p>
            <a:pPr marL="0" indent="0">
              <a:buNone/>
            </a:pPr>
            <a:r>
              <a:rPr lang="en-US" sz="1500" b="1" dirty="0">
                <a:solidFill>
                  <a:srgbClr val="263552"/>
                </a:solidFill>
                <a:latin typeface="Open Sans" pitchFamily="34" charset="0"/>
                <a:ea typeface="Open Sans" pitchFamily="34" charset="-122"/>
                <a:cs typeface="Open Sans" pitchFamily="34" charset="-120"/>
              </a:rPr>
              <a:t>Serve teachers too</a:t>
            </a:r>
            <a:endParaRPr lang="en-US" sz="1500" dirty="0"/>
          </a:p>
        </p:txBody>
      </p:sp>
      <p:sp>
        <p:nvSpPr>
          <p:cNvPr id="19" name="Text 16"/>
          <p:cNvSpPr txBox="1"/>
          <p:nvPr/>
        </p:nvSpPr>
        <p:spPr>
          <a:xfrm>
            <a:off x="932688" y="4764024"/>
            <a:ext cx="4718304" cy="868680"/>
          </a:xfrm>
          <a:prstGeom prst="rect">
            <a:avLst/>
          </a:prstGeom>
          <a:noFill/>
          <a:ln/>
        </p:spPr>
        <p:txBody>
          <a:bodyPr wrap="square" lIns="0" tIns="0" rIns="0" bIns="0" rtlCol="0" anchor="t"/>
          <a:lstStyle/>
          <a:p>
            <a:pPr marL="0" indent="0">
              <a:lnSpc>
                <a:spcPct val="115000"/>
              </a:lnSpc>
              <a:buNone/>
            </a:pPr>
            <a:r>
              <a:rPr lang="en-US" sz="1400" dirty="0">
                <a:solidFill>
                  <a:srgbClr val="5C6675"/>
                </a:solidFill>
                <a:latin typeface="Open Sans" pitchFamily="34" charset="0"/>
                <a:ea typeface="Open Sans" pitchFamily="34" charset="-122"/>
                <a:cs typeface="Open Sans" pitchFamily="34" charset="-120"/>
              </a:rPr>
              <a:t>Office staff are here to assist students, parents, and teachers. Teacher requests are part of the job, not an interruption.</a:t>
            </a:r>
            <a:endParaRPr lang="en-US" sz="1400" dirty="0"/>
          </a:p>
        </p:txBody>
      </p:sp>
      <p:sp>
        <p:nvSpPr>
          <p:cNvPr id="20" name="Shape 17"/>
          <p:cNvSpPr/>
          <p:nvPr/>
        </p:nvSpPr>
        <p:spPr>
          <a:xfrm>
            <a:off x="6245352" y="3867912"/>
            <a:ext cx="5303520" cy="1901952"/>
          </a:xfrm>
          <a:prstGeom prst="roundRect">
            <a:avLst>
              <a:gd name="adj" fmla="val 4327"/>
            </a:avLst>
          </a:prstGeom>
          <a:solidFill>
            <a:srgbClr val="F6F0E2"/>
          </a:solidFill>
          <a:ln w="9525">
            <a:solidFill>
              <a:srgbClr val="D6DEE9"/>
            </a:solidFill>
            <a:prstDash val="solid"/>
          </a:ln>
          <a:effectLst>
            <a:outerShdw blurRad="101600" dist="25400" dir="5400000" algn="bl" rotWithShape="0">
              <a:srgbClr val="9AA6B5">
                <a:alpha val="18000"/>
              </a:srgbClr>
            </a:outerShdw>
          </a:effectLst>
        </p:spPr>
        <p:txBody>
          <a:bodyPr/>
          <a:lstStyle/>
          <a:p>
            <a:endParaRPr lang="en-US"/>
          </a:p>
        </p:txBody>
      </p:sp>
      <p:sp>
        <p:nvSpPr>
          <p:cNvPr id="21" name="Shape 18"/>
          <p:cNvSpPr/>
          <p:nvPr/>
        </p:nvSpPr>
        <p:spPr>
          <a:xfrm>
            <a:off x="6537960" y="4142232"/>
            <a:ext cx="457200" cy="457200"/>
          </a:xfrm>
          <a:prstGeom prst="ellipse">
            <a:avLst/>
          </a:prstGeom>
          <a:solidFill>
            <a:srgbClr val="263552"/>
          </a:solidFill>
          <a:ln w="12700">
            <a:solidFill>
              <a:srgbClr val="263552"/>
            </a:solidFill>
            <a:prstDash val="solid"/>
          </a:ln>
        </p:spPr>
        <p:txBody>
          <a:bodyPr/>
          <a:lstStyle/>
          <a:p>
            <a:endParaRPr lang="en-US"/>
          </a:p>
        </p:txBody>
      </p:sp>
      <p:sp>
        <p:nvSpPr>
          <p:cNvPr id="22" name="Text 19"/>
          <p:cNvSpPr txBox="1"/>
          <p:nvPr/>
        </p:nvSpPr>
        <p:spPr>
          <a:xfrm>
            <a:off x="6537960" y="4142232"/>
            <a:ext cx="457200" cy="457200"/>
          </a:xfrm>
          <a:prstGeom prst="rect">
            <a:avLst/>
          </a:prstGeom>
          <a:noFill/>
          <a:ln/>
        </p:spPr>
        <p:txBody>
          <a:bodyPr wrap="square" lIns="0" tIns="0" rIns="0" bIns="0" rtlCol="0" anchor="ctr"/>
          <a:lstStyle/>
          <a:p>
            <a:pPr marL="0" indent="0" algn="ctr">
              <a:buNone/>
            </a:pPr>
            <a:r>
              <a:rPr lang="en-US" sz="1300" b="1" dirty="0">
                <a:solidFill>
                  <a:srgbClr val="FFFFFF"/>
                </a:solidFill>
                <a:latin typeface="Open Sans" pitchFamily="34" charset="0"/>
                <a:ea typeface="Open Sans" pitchFamily="34" charset="-122"/>
                <a:cs typeface="Open Sans" pitchFamily="34" charset="-120"/>
              </a:rPr>
              <a:t>4</a:t>
            </a:r>
            <a:endParaRPr lang="en-US" sz="1300" dirty="0"/>
          </a:p>
        </p:txBody>
      </p:sp>
      <p:sp>
        <p:nvSpPr>
          <p:cNvPr id="23" name="Text 20"/>
          <p:cNvSpPr txBox="1"/>
          <p:nvPr/>
        </p:nvSpPr>
        <p:spPr>
          <a:xfrm>
            <a:off x="7159752" y="4123944"/>
            <a:ext cx="4114800" cy="493776"/>
          </a:xfrm>
          <a:prstGeom prst="rect">
            <a:avLst/>
          </a:prstGeom>
          <a:noFill/>
          <a:ln/>
        </p:spPr>
        <p:txBody>
          <a:bodyPr wrap="square" lIns="0" tIns="0" rIns="0" bIns="0" rtlCol="0" anchor="ctr"/>
          <a:lstStyle/>
          <a:p>
            <a:pPr marL="0" indent="0">
              <a:buNone/>
            </a:pPr>
            <a:r>
              <a:rPr lang="en-US" sz="1500" b="1" dirty="0">
                <a:solidFill>
                  <a:srgbClr val="263552"/>
                </a:solidFill>
                <a:latin typeface="Open Sans" pitchFamily="34" charset="0"/>
                <a:ea typeface="Open Sans" pitchFamily="34" charset="-122"/>
                <a:cs typeface="Open Sans" pitchFamily="34" charset="-120"/>
              </a:rPr>
              <a:t>Look the part</a:t>
            </a:r>
            <a:endParaRPr lang="en-US" sz="1500" dirty="0"/>
          </a:p>
        </p:txBody>
      </p:sp>
      <p:sp>
        <p:nvSpPr>
          <p:cNvPr id="24" name="Text 21"/>
          <p:cNvSpPr txBox="1"/>
          <p:nvPr/>
        </p:nvSpPr>
        <p:spPr>
          <a:xfrm>
            <a:off x="6537960" y="4764024"/>
            <a:ext cx="4718304" cy="868680"/>
          </a:xfrm>
          <a:prstGeom prst="rect">
            <a:avLst/>
          </a:prstGeom>
          <a:noFill/>
          <a:ln/>
        </p:spPr>
        <p:txBody>
          <a:bodyPr wrap="square" lIns="0" tIns="0" rIns="0" bIns="0" rtlCol="0" anchor="t"/>
          <a:lstStyle/>
          <a:p>
            <a:pPr marL="0" indent="0">
              <a:lnSpc>
                <a:spcPct val="115000"/>
              </a:lnSpc>
              <a:buNone/>
            </a:pPr>
            <a:r>
              <a:rPr lang="en-US" sz="1400" dirty="0">
                <a:solidFill>
                  <a:srgbClr val="5C6675"/>
                </a:solidFill>
                <a:latin typeface="Open Sans" pitchFamily="34" charset="0"/>
                <a:ea typeface="Open Sans" pitchFamily="34" charset="-122"/>
                <a:cs typeface="Open Sans" pitchFamily="34" charset="-120"/>
              </a:rPr>
              <a:t>Name tag on. Modest business casual — nice jeans are fine, no rips. Fragrance in moderation out of care for allergies.</a:t>
            </a:r>
            <a:endParaRPr lang="en-US" sz="1400" dirty="0"/>
          </a:p>
        </p:txBody>
      </p:sp>
      <p:sp>
        <p:nvSpPr>
          <p:cNvPr id="25" name="Text 22"/>
          <p:cNvSpPr txBox="1"/>
          <p:nvPr/>
        </p:nvSpPr>
        <p:spPr>
          <a:xfrm>
            <a:off x="640079" y="5934456"/>
            <a:ext cx="10252509" cy="365760"/>
          </a:xfrm>
          <a:prstGeom prst="rect">
            <a:avLst/>
          </a:prstGeom>
          <a:noFill/>
          <a:ln/>
        </p:spPr>
        <p:txBody>
          <a:bodyPr wrap="square" lIns="0" tIns="0" rIns="0" bIns="0" rtlCol="0" anchor="ctr"/>
          <a:lstStyle/>
          <a:p>
            <a:pPr marL="0" indent="0">
              <a:buNone/>
            </a:pPr>
            <a:r>
              <a:rPr lang="en-US" sz="1400" i="1" dirty="0">
                <a:solidFill>
                  <a:srgbClr val="5C6675"/>
                </a:solidFill>
                <a:latin typeface="Open Sans" pitchFamily="34" charset="0"/>
                <a:ea typeface="Open Sans" pitchFamily="34" charset="-122"/>
                <a:cs typeface="Open Sans" pitchFamily="34" charset="-120"/>
              </a:rPr>
              <a:t>We are a community of teachers and students in a warm and accepting environment — the desk is where families first feel that.</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365760"/>
            <a:ext cx="10881360" cy="566928"/>
          </a:xfrm>
          <a:prstGeom prst="rect">
            <a:avLst/>
          </a:prstGeom>
          <a:noFill/>
          <a:ln/>
        </p:spPr>
        <p:txBody>
          <a:bodyPr wrap="square" lIns="0" tIns="0" rIns="0" bIns="0" rtlCol="0" anchor="ctr"/>
          <a:lstStyle/>
          <a:p>
            <a:pPr marL="0" indent="0">
              <a:buNone/>
            </a:pPr>
            <a:r>
              <a:rPr lang="en-US" sz="2900" dirty="0">
                <a:solidFill>
                  <a:srgbClr val="263552"/>
                </a:solidFill>
                <a:latin typeface="PP Hatton Medium" pitchFamily="34" charset="0"/>
                <a:ea typeface="PP Hatton Medium" pitchFamily="34" charset="-122"/>
                <a:cs typeface="PP Hatton Medium" pitchFamily="34" charset="-120"/>
              </a:rPr>
              <a:t>Admin Responsibilities</a:t>
            </a:r>
            <a:endParaRPr lang="en-US" sz="2900" dirty="0"/>
          </a:p>
        </p:txBody>
      </p:sp>
      <p:pic>
        <p:nvPicPr>
          <p:cNvPr id="4" name="Image 0" descr="/home/claude/logo/sosm_navy.png"/>
          <p:cNvPicPr>
            <a:picLocks noChangeAspect="1"/>
          </p:cNvPicPr>
          <p:nvPr/>
        </p:nvPicPr>
        <p:blipFill>
          <a:blip r:embed="rId3"/>
          <a:stretch>
            <a:fillRect/>
          </a:stretch>
        </p:blipFill>
        <p:spPr>
          <a:xfrm>
            <a:off x="10442448" y="6236208"/>
            <a:ext cx="1106424" cy="276606"/>
          </a:xfrm>
          <a:prstGeom prst="rect">
            <a:avLst/>
          </a:prstGeom>
        </p:spPr>
      </p:pic>
      <p:sp>
        <p:nvSpPr>
          <p:cNvPr id="5" name="Shape 2"/>
          <p:cNvSpPr/>
          <p:nvPr/>
        </p:nvSpPr>
        <p:spPr>
          <a:xfrm>
            <a:off x="630936" y="1325880"/>
            <a:ext cx="3456432" cy="1901952"/>
          </a:xfrm>
          <a:prstGeom prst="roundRect">
            <a:avLst>
              <a:gd name="adj" fmla="val 4327"/>
            </a:avLst>
          </a:prstGeom>
          <a:solidFill>
            <a:srgbClr val="FFFFFF"/>
          </a:solidFill>
          <a:ln w="9525">
            <a:solidFill>
              <a:srgbClr val="D6DEE9"/>
            </a:solidFill>
            <a:prstDash val="solid"/>
          </a:ln>
          <a:effectLst>
            <a:outerShdw blurRad="101600" dist="25400" dir="5400000" algn="bl" rotWithShape="0">
              <a:srgbClr val="9AA6B5">
                <a:alpha val="18000"/>
              </a:srgbClr>
            </a:outerShdw>
          </a:effectLst>
        </p:spPr>
        <p:txBody>
          <a:bodyPr/>
          <a:lstStyle/>
          <a:p>
            <a:endParaRPr lang="en-US"/>
          </a:p>
        </p:txBody>
      </p:sp>
      <p:sp>
        <p:nvSpPr>
          <p:cNvPr id="6" name="Shape 3"/>
          <p:cNvSpPr/>
          <p:nvPr/>
        </p:nvSpPr>
        <p:spPr>
          <a:xfrm>
            <a:off x="886968" y="1600200"/>
            <a:ext cx="155448" cy="155448"/>
          </a:xfrm>
          <a:prstGeom prst="ellipse">
            <a:avLst/>
          </a:prstGeom>
          <a:solidFill>
            <a:srgbClr val="B98A2E"/>
          </a:solidFill>
          <a:ln w="12700">
            <a:solidFill>
              <a:srgbClr val="333333"/>
            </a:solidFill>
            <a:prstDash val="solid"/>
          </a:ln>
        </p:spPr>
        <p:txBody>
          <a:bodyPr/>
          <a:lstStyle/>
          <a:p>
            <a:endParaRPr lang="en-US"/>
          </a:p>
        </p:txBody>
      </p:sp>
      <p:sp>
        <p:nvSpPr>
          <p:cNvPr id="7" name="Text 4"/>
          <p:cNvSpPr txBox="1"/>
          <p:nvPr/>
        </p:nvSpPr>
        <p:spPr>
          <a:xfrm>
            <a:off x="1161288" y="1508760"/>
            <a:ext cx="2670048" cy="347472"/>
          </a:xfrm>
          <a:prstGeom prst="rect">
            <a:avLst/>
          </a:prstGeom>
          <a:noFill/>
          <a:ln/>
        </p:spPr>
        <p:txBody>
          <a:bodyPr wrap="square" lIns="0" tIns="0" rIns="0" bIns="0" rtlCol="0" anchor="ctr"/>
          <a:lstStyle/>
          <a:p>
            <a:pPr marL="0" indent="0">
              <a:buNone/>
            </a:pPr>
            <a:r>
              <a:rPr lang="en-US" sz="1300" b="1" dirty="0">
                <a:solidFill>
                  <a:srgbClr val="263552"/>
                </a:solidFill>
                <a:latin typeface="Open Sans" pitchFamily="34" charset="0"/>
                <a:ea typeface="Open Sans" pitchFamily="34" charset="-122"/>
                <a:cs typeface="Open Sans" pitchFamily="34" charset="-120"/>
              </a:rPr>
              <a:t>Front desk &amp; families</a:t>
            </a:r>
            <a:endParaRPr lang="en-US" sz="1300" dirty="0"/>
          </a:p>
        </p:txBody>
      </p:sp>
      <p:sp>
        <p:nvSpPr>
          <p:cNvPr id="8" name="Text 5"/>
          <p:cNvSpPr txBox="1"/>
          <p:nvPr/>
        </p:nvSpPr>
        <p:spPr>
          <a:xfrm>
            <a:off x="886968" y="2039112"/>
            <a:ext cx="2944368" cy="1051560"/>
          </a:xfrm>
          <a:prstGeom prst="rect">
            <a:avLst/>
          </a:prstGeom>
          <a:noFill/>
          <a:ln/>
        </p:spPr>
        <p:txBody>
          <a:bodyPr wrap="square" lIns="0" tIns="0" rIns="0" bIns="0" rtlCol="0" anchor="t"/>
          <a:lstStyle/>
          <a:p>
            <a:pPr marL="0" indent="0">
              <a:lnSpc>
                <a:spcPct val="115000"/>
              </a:lnSpc>
              <a:buNone/>
            </a:pPr>
            <a:r>
              <a:rPr lang="en-US" sz="1400" dirty="0">
                <a:solidFill>
                  <a:srgbClr val="5C6675"/>
                </a:solidFill>
                <a:latin typeface="Open Sans" pitchFamily="34" charset="0"/>
                <a:ea typeface="Open Sans" pitchFamily="34" charset="-122"/>
                <a:cs typeface="Open Sans" pitchFamily="34" charset="-120"/>
              </a:rPr>
              <a:t>First point of contact by phone, email, and in person. Enrollment questions, tours, trial bookings. (Front Desk)</a:t>
            </a:r>
            <a:endParaRPr lang="en-US" sz="1400" dirty="0"/>
          </a:p>
        </p:txBody>
      </p:sp>
      <p:sp>
        <p:nvSpPr>
          <p:cNvPr id="9" name="Shape 6"/>
          <p:cNvSpPr/>
          <p:nvPr/>
        </p:nvSpPr>
        <p:spPr>
          <a:xfrm>
            <a:off x="4361688" y="1325880"/>
            <a:ext cx="3456432" cy="1901952"/>
          </a:xfrm>
          <a:prstGeom prst="roundRect">
            <a:avLst>
              <a:gd name="adj" fmla="val 4327"/>
            </a:avLst>
          </a:prstGeom>
          <a:solidFill>
            <a:srgbClr val="FFFFFF"/>
          </a:solidFill>
          <a:ln w="9525">
            <a:solidFill>
              <a:srgbClr val="D6DEE9"/>
            </a:solidFill>
            <a:prstDash val="solid"/>
          </a:ln>
          <a:effectLst>
            <a:outerShdw blurRad="101600" dist="25400" dir="5400000" algn="bl" rotWithShape="0">
              <a:srgbClr val="9AA6B5">
                <a:alpha val="18000"/>
              </a:srgbClr>
            </a:outerShdw>
          </a:effectLst>
        </p:spPr>
        <p:txBody>
          <a:bodyPr/>
          <a:lstStyle/>
          <a:p>
            <a:endParaRPr lang="en-US"/>
          </a:p>
        </p:txBody>
      </p:sp>
      <p:sp>
        <p:nvSpPr>
          <p:cNvPr id="10" name="Shape 7"/>
          <p:cNvSpPr/>
          <p:nvPr/>
        </p:nvSpPr>
        <p:spPr>
          <a:xfrm>
            <a:off x="4617720" y="1600200"/>
            <a:ext cx="155448" cy="155448"/>
          </a:xfrm>
          <a:prstGeom prst="ellipse">
            <a:avLst/>
          </a:prstGeom>
          <a:solidFill>
            <a:srgbClr val="B98A2E"/>
          </a:solidFill>
          <a:ln w="12700">
            <a:solidFill>
              <a:srgbClr val="333333"/>
            </a:solidFill>
            <a:prstDash val="solid"/>
          </a:ln>
        </p:spPr>
        <p:txBody>
          <a:bodyPr/>
          <a:lstStyle/>
          <a:p>
            <a:endParaRPr lang="en-US"/>
          </a:p>
        </p:txBody>
      </p:sp>
      <p:sp>
        <p:nvSpPr>
          <p:cNvPr id="11" name="Text 8"/>
          <p:cNvSpPr txBox="1"/>
          <p:nvPr/>
        </p:nvSpPr>
        <p:spPr>
          <a:xfrm>
            <a:off x="4892040" y="1508760"/>
            <a:ext cx="2670048" cy="347472"/>
          </a:xfrm>
          <a:prstGeom prst="rect">
            <a:avLst/>
          </a:prstGeom>
          <a:noFill/>
          <a:ln/>
        </p:spPr>
        <p:txBody>
          <a:bodyPr wrap="square" lIns="0" tIns="0" rIns="0" bIns="0" rtlCol="0" anchor="ctr"/>
          <a:lstStyle/>
          <a:p>
            <a:pPr marL="0" indent="0">
              <a:buNone/>
            </a:pPr>
            <a:r>
              <a:rPr lang="en-US" sz="1300" b="1" dirty="0">
                <a:solidFill>
                  <a:srgbClr val="263552"/>
                </a:solidFill>
                <a:latin typeface="Open Sans" pitchFamily="34" charset="0"/>
                <a:ea typeface="Open Sans" pitchFamily="34" charset="-122"/>
                <a:cs typeface="Open Sans" pitchFamily="34" charset="-120"/>
              </a:rPr>
              <a:t>Scheduling in Opus1</a:t>
            </a:r>
            <a:endParaRPr lang="en-US" sz="1300" dirty="0"/>
          </a:p>
        </p:txBody>
      </p:sp>
      <p:sp>
        <p:nvSpPr>
          <p:cNvPr id="12" name="Text 9"/>
          <p:cNvSpPr txBox="1"/>
          <p:nvPr/>
        </p:nvSpPr>
        <p:spPr>
          <a:xfrm>
            <a:off x="4617720" y="2039112"/>
            <a:ext cx="2944368" cy="1051560"/>
          </a:xfrm>
          <a:prstGeom prst="rect">
            <a:avLst/>
          </a:prstGeom>
          <a:noFill/>
          <a:ln/>
        </p:spPr>
        <p:txBody>
          <a:bodyPr wrap="square" lIns="0" tIns="0" rIns="0" bIns="0" rtlCol="0" anchor="t"/>
          <a:lstStyle/>
          <a:p>
            <a:pPr marL="0" indent="0">
              <a:lnSpc>
                <a:spcPct val="115000"/>
              </a:lnSpc>
              <a:buNone/>
            </a:pPr>
            <a:r>
              <a:rPr lang="en-US" sz="1400" dirty="0">
                <a:solidFill>
                  <a:srgbClr val="5C6675"/>
                </a:solidFill>
                <a:latin typeface="Open Sans" pitchFamily="34" charset="0"/>
                <a:ea typeface="Open Sans" pitchFamily="34" charset="-122"/>
                <a:cs typeface="Open Sans" pitchFamily="34" charset="-120"/>
              </a:rPr>
              <a:t>Lessons, makeups, closures, and the facility calendar all live in Opus1. (Front Desk)</a:t>
            </a:r>
            <a:endParaRPr lang="en-US" sz="1400" dirty="0"/>
          </a:p>
        </p:txBody>
      </p:sp>
      <p:sp>
        <p:nvSpPr>
          <p:cNvPr id="13" name="Shape 10"/>
          <p:cNvSpPr/>
          <p:nvPr/>
        </p:nvSpPr>
        <p:spPr>
          <a:xfrm>
            <a:off x="8092440" y="1325880"/>
            <a:ext cx="3456432" cy="1901952"/>
          </a:xfrm>
          <a:prstGeom prst="roundRect">
            <a:avLst>
              <a:gd name="adj" fmla="val 4327"/>
            </a:avLst>
          </a:prstGeom>
          <a:solidFill>
            <a:srgbClr val="FFFFFF"/>
          </a:solidFill>
          <a:ln w="9525">
            <a:solidFill>
              <a:srgbClr val="D6DEE9"/>
            </a:solidFill>
            <a:prstDash val="solid"/>
          </a:ln>
          <a:effectLst>
            <a:outerShdw blurRad="101600" dist="25400" dir="5400000" algn="bl" rotWithShape="0">
              <a:srgbClr val="9AA6B5">
                <a:alpha val="18000"/>
              </a:srgbClr>
            </a:outerShdw>
          </a:effectLst>
        </p:spPr>
        <p:txBody>
          <a:bodyPr/>
          <a:lstStyle/>
          <a:p>
            <a:endParaRPr lang="en-US"/>
          </a:p>
        </p:txBody>
      </p:sp>
      <p:sp>
        <p:nvSpPr>
          <p:cNvPr id="14" name="Shape 11"/>
          <p:cNvSpPr/>
          <p:nvPr/>
        </p:nvSpPr>
        <p:spPr>
          <a:xfrm>
            <a:off x="8348472" y="1600200"/>
            <a:ext cx="155448" cy="155448"/>
          </a:xfrm>
          <a:prstGeom prst="ellipse">
            <a:avLst/>
          </a:prstGeom>
          <a:solidFill>
            <a:srgbClr val="B98A2E"/>
          </a:solidFill>
          <a:ln w="12700">
            <a:solidFill>
              <a:srgbClr val="333333"/>
            </a:solidFill>
            <a:prstDash val="solid"/>
          </a:ln>
        </p:spPr>
        <p:txBody>
          <a:bodyPr/>
          <a:lstStyle/>
          <a:p>
            <a:endParaRPr lang="en-US"/>
          </a:p>
        </p:txBody>
      </p:sp>
      <p:sp>
        <p:nvSpPr>
          <p:cNvPr id="15" name="Text 12"/>
          <p:cNvSpPr txBox="1"/>
          <p:nvPr/>
        </p:nvSpPr>
        <p:spPr>
          <a:xfrm>
            <a:off x="8622792" y="1508760"/>
            <a:ext cx="2670048" cy="347472"/>
          </a:xfrm>
          <a:prstGeom prst="rect">
            <a:avLst/>
          </a:prstGeom>
          <a:noFill/>
          <a:ln/>
        </p:spPr>
        <p:txBody>
          <a:bodyPr wrap="square" lIns="0" tIns="0" rIns="0" bIns="0" rtlCol="0" anchor="ctr"/>
          <a:lstStyle/>
          <a:p>
            <a:pPr marL="0" indent="0">
              <a:buNone/>
            </a:pPr>
            <a:r>
              <a:rPr lang="en-US" sz="1300" b="1" dirty="0">
                <a:solidFill>
                  <a:srgbClr val="263552"/>
                </a:solidFill>
                <a:latin typeface="Open Sans" pitchFamily="34" charset="0"/>
                <a:ea typeface="Open Sans" pitchFamily="34" charset="-122"/>
                <a:cs typeface="Open Sans" pitchFamily="34" charset="-120"/>
              </a:rPr>
              <a:t>Time &amp; payroll</a:t>
            </a:r>
            <a:endParaRPr lang="en-US" sz="1300" dirty="0"/>
          </a:p>
        </p:txBody>
      </p:sp>
      <p:sp>
        <p:nvSpPr>
          <p:cNvPr id="16" name="Text 13"/>
          <p:cNvSpPr txBox="1"/>
          <p:nvPr/>
        </p:nvSpPr>
        <p:spPr>
          <a:xfrm>
            <a:off x="8348472" y="2039112"/>
            <a:ext cx="2944368" cy="1051560"/>
          </a:xfrm>
          <a:prstGeom prst="rect">
            <a:avLst/>
          </a:prstGeom>
          <a:noFill/>
          <a:ln/>
        </p:spPr>
        <p:txBody>
          <a:bodyPr wrap="square" lIns="0" tIns="0" rIns="0" bIns="0" rtlCol="0" anchor="t"/>
          <a:lstStyle/>
          <a:p>
            <a:pPr marL="0" indent="0">
              <a:lnSpc>
                <a:spcPct val="115000"/>
              </a:lnSpc>
              <a:buNone/>
            </a:pPr>
            <a:r>
              <a:rPr lang="en-US" sz="1400" dirty="0">
                <a:solidFill>
                  <a:srgbClr val="5C6675"/>
                </a:solidFill>
                <a:latin typeface="Open Sans" pitchFamily="34" charset="0"/>
                <a:ea typeface="Open Sans" pitchFamily="34" charset="-122"/>
                <a:cs typeface="Open Sans" pitchFamily="34" charset="-120"/>
              </a:rPr>
              <a:t>Patriot logins, timesheet questions, direct deposit setup, and pay discrepancies. (Office Manager)</a:t>
            </a:r>
            <a:endParaRPr lang="en-US" sz="1400" dirty="0"/>
          </a:p>
        </p:txBody>
      </p:sp>
      <p:sp>
        <p:nvSpPr>
          <p:cNvPr id="17" name="Shape 14"/>
          <p:cNvSpPr/>
          <p:nvPr/>
        </p:nvSpPr>
        <p:spPr>
          <a:xfrm>
            <a:off x="630936" y="3483863"/>
            <a:ext cx="3456432" cy="2227125"/>
          </a:xfrm>
          <a:prstGeom prst="roundRect">
            <a:avLst>
              <a:gd name="adj" fmla="val 4327"/>
            </a:avLst>
          </a:prstGeom>
          <a:solidFill>
            <a:srgbClr val="FFFFFF"/>
          </a:solidFill>
          <a:ln w="9525">
            <a:solidFill>
              <a:srgbClr val="D6DEE9"/>
            </a:solidFill>
            <a:prstDash val="solid"/>
          </a:ln>
          <a:effectLst>
            <a:outerShdw blurRad="101600" dist="25400" dir="5400000" algn="bl" rotWithShape="0">
              <a:srgbClr val="9AA6B5">
                <a:alpha val="18000"/>
              </a:srgbClr>
            </a:outerShdw>
          </a:effectLst>
        </p:spPr>
        <p:txBody>
          <a:bodyPr/>
          <a:lstStyle/>
          <a:p>
            <a:endParaRPr lang="en-US"/>
          </a:p>
        </p:txBody>
      </p:sp>
      <p:sp>
        <p:nvSpPr>
          <p:cNvPr id="18" name="Shape 15"/>
          <p:cNvSpPr/>
          <p:nvPr/>
        </p:nvSpPr>
        <p:spPr>
          <a:xfrm>
            <a:off x="886968" y="3758184"/>
            <a:ext cx="155448" cy="155448"/>
          </a:xfrm>
          <a:prstGeom prst="ellipse">
            <a:avLst/>
          </a:prstGeom>
          <a:solidFill>
            <a:srgbClr val="B98A2E"/>
          </a:solidFill>
          <a:ln w="12700">
            <a:solidFill>
              <a:srgbClr val="333333"/>
            </a:solidFill>
            <a:prstDash val="solid"/>
          </a:ln>
        </p:spPr>
        <p:txBody>
          <a:bodyPr/>
          <a:lstStyle/>
          <a:p>
            <a:endParaRPr lang="en-US"/>
          </a:p>
        </p:txBody>
      </p:sp>
      <p:sp>
        <p:nvSpPr>
          <p:cNvPr id="19" name="Text 16"/>
          <p:cNvSpPr txBox="1"/>
          <p:nvPr/>
        </p:nvSpPr>
        <p:spPr>
          <a:xfrm>
            <a:off x="1161288" y="3666744"/>
            <a:ext cx="2670048" cy="347472"/>
          </a:xfrm>
          <a:prstGeom prst="rect">
            <a:avLst/>
          </a:prstGeom>
          <a:noFill/>
          <a:ln/>
        </p:spPr>
        <p:txBody>
          <a:bodyPr wrap="square" lIns="0" tIns="0" rIns="0" bIns="0" rtlCol="0" anchor="ctr"/>
          <a:lstStyle/>
          <a:p>
            <a:pPr marL="0" indent="0">
              <a:buNone/>
            </a:pPr>
            <a:r>
              <a:rPr lang="en-US" sz="1300" b="1" dirty="0">
                <a:solidFill>
                  <a:srgbClr val="263552"/>
                </a:solidFill>
                <a:latin typeface="Open Sans" pitchFamily="34" charset="0"/>
                <a:ea typeface="Open Sans" pitchFamily="34" charset="-122"/>
                <a:cs typeface="Open Sans" pitchFamily="34" charset="-120"/>
              </a:rPr>
              <a:t>Time-off coordination</a:t>
            </a:r>
            <a:endParaRPr lang="en-US" sz="1300" dirty="0"/>
          </a:p>
        </p:txBody>
      </p:sp>
      <p:sp>
        <p:nvSpPr>
          <p:cNvPr id="20" name="Text 17"/>
          <p:cNvSpPr txBox="1"/>
          <p:nvPr/>
        </p:nvSpPr>
        <p:spPr>
          <a:xfrm>
            <a:off x="886968" y="4197096"/>
            <a:ext cx="2944368" cy="1051560"/>
          </a:xfrm>
          <a:prstGeom prst="rect">
            <a:avLst/>
          </a:prstGeom>
          <a:noFill/>
          <a:ln/>
        </p:spPr>
        <p:txBody>
          <a:bodyPr wrap="square" lIns="0" tIns="0" rIns="0" bIns="0" rtlCol="0" anchor="t"/>
          <a:lstStyle/>
          <a:p>
            <a:pPr marL="0" indent="0">
              <a:lnSpc>
                <a:spcPct val="115000"/>
              </a:lnSpc>
              <a:buNone/>
            </a:pPr>
            <a:r>
              <a:rPr lang="en-US" sz="1400" dirty="0">
                <a:solidFill>
                  <a:srgbClr val="5C6675"/>
                </a:solidFill>
                <a:latin typeface="Open Sans" pitchFamily="34" charset="0"/>
                <a:ea typeface="Open Sans" pitchFamily="34" charset="-122"/>
                <a:cs typeface="Open Sans" pitchFamily="34" charset="-120"/>
              </a:rPr>
              <a:t>Admin requests go through Patriot; teacher requests go through Opus1. Sub or makeup details must be emailed in before a teacher request is complete. (Office Manager)</a:t>
            </a:r>
          </a:p>
          <a:p>
            <a:pPr marL="0" indent="0">
              <a:lnSpc>
                <a:spcPct val="115000"/>
              </a:lnSpc>
              <a:buNone/>
            </a:pPr>
            <a:endParaRPr lang="en-US" sz="1400" dirty="0"/>
          </a:p>
        </p:txBody>
      </p:sp>
      <p:sp>
        <p:nvSpPr>
          <p:cNvPr id="21" name="Shape 18"/>
          <p:cNvSpPr/>
          <p:nvPr/>
        </p:nvSpPr>
        <p:spPr>
          <a:xfrm>
            <a:off x="4361688" y="3483864"/>
            <a:ext cx="3456432" cy="2227124"/>
          </a:xfrm>
          <a:prstGeom prst="roundRect">
            <a:avLst>
              <a:gd name="adj" fmla="val 4327"/>
            </a:avLst>
          </a:prstGeom>
          <a:solidFill>
            <a:srgbClr val="FFFFFF"/>
          </a:solidFill>
          <a:ln w="9525">
            <a:solidFill>
              <a:srgbClr val="D6DEE9"/>
            </a:solidFill>
            <a:prstDash val="solid"/>
          </a:ln>
          <a:effectLst>
            <a:outerShdw blurRad="101600" dist="25400" dir="5400000" algn="bl" rotWithShape="0">
              <a:srgbClr val="9AA6B5">
                <a:alpha val="18000"/>
              </a:srgbClr>
            </a:outerShdw>
          </a:effectLst>
        </p:spPr>
        <p:txBody>
          <a:bodyPr/>
          <a:lstStyle/>
          <a:p>
            <a:endParaRPr lang="en-US"/>
          </a:p>
        </p:txBody>
      </p:sp>
      <p:sp>
        <p:nvSpPr>
          <p:cNvPr id="22" name="Shape 19"/>
          <p:cNvSpPr/>
          <p:nvPr/>
        </p:nvSpPr>
        <p:spPr>
          <a:xfrm>
            <a:off x="4617720" y="3758184"/>
            <a:ext cx="155448" cy="155448"/>
          </a:xfrm>
          <a:prstGeom prst="ellipse">
            <a:avLst/>
          </a:prstGeom>
          <a:solidFill>
            <a:srgbClr val="B98A2E"/>
          </a:solidFill>
          <a:ln w="12700">
            <a:solidFill>
              <a:srgbClr val="333333"/>
            </a:solidFill>
            <a:prstDash val="solid"/>
          </a:ln>
        </p:spPr>
        <p:txBody>
          <a:bodyPr/>
          <a:lstStyle/>
          <a:p>
            <a:endParaRPr lang="en-US"/>
          </a:p>
        </p:txBody>
      </p:sp>
      <p:sp>
        <p:nvSpPr>
          <p:cNvPr id="23" name="Text 20"/>
          <p:cNvSpPr txBox="1"/>
          <p:nvPr/>
        </p:nvSpPr>
        <p:spPr>
          <a:xfrm>
            <a:off x="4892040" y="3666744"/>
            <a:ext cx="2670048" cy="347472"/>
          </a:xfrm>
          <a:prstGeom prst="rect">
            <a:avLst/>
          </a:prstGeom>
          <a:noFill/>
          <a:ln/>
        </p:spPr>
        <p:txBody>
          <a:bodyPr wrap="square" lIns="0" tIns="0" rIns="0" bIns="0" rtlCol="0" anchor="ctr"/>
          <a:lstStyle/>
          <a:p>
            <a:pPr marL="0" indent="0">
              <a:buNone/>
            </a:pPr>
            <a:r>
              <a:rPr lang="en-US" sz="1300" b="1" dirty="0">
                <a:solidFill>
                  <a:srgbClr val="263552"/>
                </a:solidFill>
                <a:latin typeface="Open Sans" pitchFamily="34" charset="0"/>
                <a:ea typeface="Open Sans" pitchFamily="34" charset="-122"/>
                <a:cs typeface="Open Sans" pitchFamily="34" charset="-120"/>
              </a:rPr>
              <a:t>Teacher Support</a:t>
            </a:r>
            <a:endParaRPr lang="en-US" sz="1300" dirty="0"/>
          </a:p>
        </p:txBody>
      </p:sp>
      <p:sp>
        <p:nvSpPr>
          <p:cNvPr id="24" name="Text 21"/>
          <p:cNvSpPr txBox="1"/>
          <p:nvPr/>
        </p:nvSpPr>
        <p:spPr>
          <a:xfrm>
            <a:off x="4617720" y="4197096"/>
            <a:ext cx="2944368" cy="1051560"/>
          </a:xfrm>
          <a:prstGeom prst="rect">
            <a:avLst/>
          </a:prstGeom>
          <a:noFill/>
          <a:ln/>
        </p:spPr>
        <p:txBody>
          <a:bodyPr wrap="square" lIns="0" tIns="0" rIns="0" bIns="0" rtlCol="0" anchor="t"/>
          <a:lstStyle/>
          <a:p>
            <a:pPr marL="0" indent="0">
              <a:lnSpc>
                <a:spcPct val="115000"/>
              </a:lnSpc>
              <a:buNone/>
            </a:pPr>
            <a:r>
              <a:rPr lang="en-US" sz="1400" dirty="0">
                <a:solidFill>
                  <a:srgbClr val="5C6675"/>
                </a:solidFill>
                <a:latin typeface="Open Sans" pitchFamily="34" charset="0"/>
                <a:ea typeface="Open Sans" pitchFamily="34" charset="-122"/>
                <a:cs typeface="Open Sans" pitchFamily="34" charset="-120"/>
              </a:rPr>
              <a:t>Requests for materials, books and music ordering and printing or photocopying and any other needs expressed by teachers (all front desk staff)</a:t>
            </a:r>
            <a:endParaRPr lang="en-US" sz="1400" dirty="0"/>
          </a:p>
        </p:txBody>
      </p:sp>
      <p:sp>
        <p:nvSpPr>
          <p:cNvPr id="25" name="Shape 22"/>
          <p:cNvSpPr/>
          <p:nvPr/>
        </p:nvSpPr>
        <p:spPr>
          <a:xfrm>
            <a:off x="8092440" y="3483863"/>
            <a:ext cx="3456432" cy="2227123"/>
          </a:xfrm>
          <a:prstGeom prst="roundRect">
            <a:avLst>
              <a:gd name="adj" fmla="val 4327"/>
            </a:avLst>
          </a:prstGeom>
          <a:solidFill>
            <a:srgbClr val="FFFFFF"/>
          </a:solidFill>
          <a:ln w="9525">
            <a:solidFill>
              <a:srgbClr val="D6DEE9"/>
            </a:solidFill>
            <a:prstDash val="solid"/>
          </a:ln>
          <a:effectLst>
            <a:outerShdw blurRad="101600" dist="25400" dir="5400000" algn="bl" rotWithShape="0">
              <a:srgbClr val="9AA6B5">
                <a:alpha val="18000"/>
              </a:srgbClr>
            </a:outerShdw>
          </a:effectLst>
        </p:spPr>
        <p:txBody>
          <a:bodyPr/>
          <a:lstStyle/>
          <a:p>
            <a:endParaRPr lang="en-US"/>
          </a:p>
        </p:txBody>
      </p:sp>
      <p:sp>
        <p:nvSpPr>
          <p:cNvPr id="26" name="Shape 23"/>
          <p:cNvSpPr/>
          <p:nvPr/>
        </p:nvSpPr>
        <p:spPr>
          <a:xfrm>
            <a:off x="8348472" y="3758184"/>
            <a:ext cx="155448" cy="155448"/>
          </a:xfrm>
          <a:prstGeom prst="ellipse">
            <a:avLst/>
          </a:prstGeom>
          <a:solidFill>
            <a:srgbClr val="B98A2E"/>
          </a:solidFill>
          <a:ln w="12700">
            <a:solidFill>
              <a:srgbClr val="333333"/>
            </a:solidFill>
            <a:prstDash val="solid"/>
          </a:ln>
        </p:spPr>
        <p:txBody>
          <a:bodyPr/>
          <a:lstStyle/>
          <a:p>
            <a:endParaRPr lang="en-US"/>
          </a:p>
        </p:txBody>
      </p:sp>
      <p:sp>
        <p:nvSpPr>
          <p:cNvPr id="27" name="Text 24"/>
          <p:cNvSpPr txBox="1"/>
          <p:nvPr/>
        </p:nvSpPr>
        <p:spPr>
          <a:xfrm>
            <a:off x="8622792" y="3666744"/>
            <a:ext cx="2670048" cy="347472"/>
          </a:xfrm>
          <a:prstGeom prst="rect">
            <a:avLst/>
          </a:prstGeom>
          <a:noFill/>
          <a:ln/>
        </p:spPr>
        <p:txBody>
          <a:bodyPr wrap="square" lIns="0" tIns="0" rIns="0" bIns="0" rtlCol="0" anchor="ctr"/>
          <a:lstStyle/>
          <a:p>
            <a:pPr marL="0" indent="0">
              <a:buNone/>
            </a:pPr>
            <a:r>
              <a:rPr lang="en-US" sz="1300" b="1" dirty="0">
                <a:solidFill>
                  <a:srgbClr val="263552"/>
                </a:solidFill>
                <a:latin typeface="Open Sans" pitchFamily="34" charset="0"/>
                <a:ea typeface="Open Sans" pitchFamily="34" charset="-122"/>
                <a:cs typeface="Open Sans" pitchFamily="34" charset="-120"/>
              </a:rPr>
              <a:t>Purchasing &amp; security</a:t>
            </a:r>
            <a:endParaRPr lang="en-US" sz="1300" dirty="0"/>
          </a:p>
        </p:txBody>
      </p:sp>
      <p:sp>
        <p:nvSpPr>
          <p:cNvPr id="28" name="Text 25"/>
          <p:cNvSpPr txBox="1"/>
          <p:nvPr/>
        </p:nvSpPr>
        <p:spPr>
          <a:xfrm>
            <a:off x="8348472" y="4197096"/>
            <a:ext cx="2944368" cy="1051560"/>
          </a:xfrm>
          <a:prstGeom prst="rect">
            <a:avLst/>
          </a:prstGeom>
          <a:noFill/>
          <a:ln/>
        </p:spPr>
        <p:txBody>
          <a:bodyPr wrap="square" lIns="0" tIns="0" rIns="0" bIns="0" rtlCol="0" anchor="t"/>
          <a:lstStyle/>
          <a:p>
            <a:pPr marL="0" indent="0">
              <a:lnSpc>
                <a:spcPct val="115000"/>
              </a:lnSpc>
              <a:buNone/>
            </a:pPr>
            <a:r>
              <a:rPr lang="en-US" sz="1400" dirty="0">
                <a:solidFill>
                  <a:srgbClr val="5C6675"/>
                </a:solidFill>
                <a:latin typeface="Open Sans" pitchFamily="34" charset="0"/>
                <a:ea typeface="Open Sans" pitchFamily="34" charset="-122"/>
                <a:cs typeface="Open Sans" pitchFamily="34" charset="-120"/>
              </a:rPr>
              <a:t>Supply and software orders; locking up, keys, personal information requests, and reporting security concerns. (Office Manager/Director)</a:t>
            </a:r>
            <a:endParaRPr lang="en-US" sz="1400" dirty="0"/>
          </a:p>
        </p:txBody>
      </p:sp>
      <p:sp>
        <p:nvSpPr>
          <p:cNvPr id="29" name="Text 26"/>
          <p:cNvSpPr txBox="1"/>
          <p:nvPr/>
        </p:nvSpPr>
        <p:spPr>
          <a:xfrm>
            <a:off x="630936" y="5916168"/>
            <a:ext cx="9601200" cy="365760"/>
          </a:xfrm>
          <a:prstGeom prst="rect">
            <a:avLst/>
          </a:prstGeom>
          <a:noFill/>
          <a:ln/>
        </p:spPr>
        <p:txBody>
          <a:bodyPr wrap="square" lIns="0" tIns="0" rIns="0" bIns="0" rtlCol="0" anchor="ctr"/>
          <a:lstStyle/>
          <a:p>
            <a:pPr marL="0" indent="0">
              <a:buNone/>
            </a:pPr>
            <a:r>
              <a:rPr lang="en-US" sz="1050" i="1" dirty="0">
                <a:solidFill>
                  <a:srgbClr val="5C6675"/>
                </a:solidFill>
                <a:latin typeface="Open Sans" pitchFamily="34" charset="0"/>
                <a:ea typeface="Open Sans" pitchFamily="34" charset="-122"/>
                <a:cs typeface="Open Sans" pitchFamily="34" charset="-120"/>
              </a:rPr>
              <a:t>Job descriptions are an outline, not a boundary — duties outside the written description come with the job. Ask the Director for a current copy of yours.</a:t>
            </a:r>
            <a:endParaRPr lang="en-US" sz="10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365760"/>
            <a:ext cx="10881360" cy="566928"/>
          </a:xfrm>
          <a:prstGeom prst="rect">
            <a:avLst/>
          </a:prstGeom>
          <a:noFill/>
          <a:ln/>
        </p:spPr>
        <p:txBody>
          <a:bodyPr wrap="square" lIns="0" tIns="0" rIns="0" bIns="0" rtlCol="0" anchor="ctr"/>
          <a:lstStyle/>
          <a:p>
            <a:pPr marL="0" indent="0">
              <a:buNone/>
            </a:pPr>
            <a:r>
              <a:rPr lang="en-US" sz="2900" dirty="0">
                <a:solidFill>
                  <a:srgbClr val="263552"/>
                </a:solidFill>
                <a:latin typeface="PP Hatton Medium" pitchFamily="34" charset="0"/>
                <a:ea typeface="PP Hatton Medium" pitchFamily="34" charset="-122"/>
                <a:cs typeface="PP Hatton Medium" pitchFamily="34" charset="-120"/>
              </a:rPr>
              <a:t>What success looks like</a:t>
            </a:r>
            <a:endParaRPr lang="en-US" sz="2900" dirty="0"/>
          </a:p>
        </p:txBody>
      </p:sp>
      <p:sp>
        <p:nvSpPr>
          <p:cNvPr id="3" name="Text 1"/>
          <p:cNvSpPr txBox="1"/>
          <p:nvPr/>
        </p:nvSpPr>
        <p:spPr>
          <a:xfrm>
            <a:off x="640080" y="950976"/>
            <a:ext cx="10881360" cy="310896"/>
          </a:xfrm>
          <a:prstGeom prst="rect">
            <a:avLst/>
          </a:prstGeom>
          <a:noFill/>
          <a:ln/>
        </p:spPr>
        <p:txBody>
          <a:bodyPr wrap="square" lIns="0" tIns="0" rIns="0" bIns="0" rtlCol="0" anchor="ctr"/>
          <a:lstStyle/>
          <a:p>
            <a:pPr marL="0" indent="0">
              <a:buNone/>
            </a:pPr>
            <a:r>
              <a:rPr lang="en-US" sz="1200" dirty="0">
                <a:solidFill>
                  <a:srgbClr val="5C6675"/>
                </a:solidFill>
                <a:latin typeface="Open Sans" pitchFamily="34" charset="0"/>
                <a:ea typeface="Open Sans" pitchFamily="34" charset="-122"/>
                <a:cs typeface="Open Sans" pitchFamily="34" charset="-120"/>
              </a:rPr>
              <a:t>Three horizons — the introductory period, independence, and the annual review.</a:t>
            </a:r>
            <a:endParaRPr lang="en-US" sz="1200" dirty="0"/>
          </a:p>
        </p:txBody>
      </p:sp>
      <p:pic>
        <p:nvPicPr>
          <p:cNvPr id="4" name="Image 0" descr="/home/claude/logo/sosm_navy.png"/>
          <p:cNvPicPr>
            <a:picLocks noChangeAspect="1"/>
          </p:cNvPicPr>
          <p:nvPr/>
        </p:nvPicPr>
        <p:blipFill>
          <a:blip r:embed="rId3"/>
          <a:stretch>
            <a:fillRect/>
          </a:stretch>
        </p:blipFill>
        <p:spPr>
          <a:xfrm>
            <a:off x="10442448" y="6236208"/>
            <a:ext cx="1106424" cy="276606"/>
          </a:xfrm>
          <a:prstGeom prst="rect">
            <a:avLst/>
          </a:prstGeom>
        </p:spPr>
      </p:pic>
      <p:sp>
        <p:nvSpPr>
          <p:cNvPr id="5" name="Shape 2"/>
          <p:cNvSpPr/>
          <p:nvPr/>
        </p:nvSpPr>
        <p:spPr>
          <a:xfrm>
            <a:off x="640080" y="1691640"/>
            <a:ext cx="3456432" cy="3246120"/>
          </a:xfrm>
          <a:prstGeom prst="roundRect">
            <a:avLst>
              <a:gd name="adj" fmla="val 2535"/>
            </a:avLst>
          </a:prstGeom>
          <a:solidFill>
            <a:srgbClr val="E6EDF6"/>
          </a:solidFill>
          <a:ln w="9525">
            <a:solidFill>
              <a:srgbClr val="D6DEE9"/>
            </a:solidFill>
            <a:prstDash val="solid"/>
          </a:ln>
          <a:effectLst>
            <a:outerShdw blurRad="101600" dist="25400" dir="5400000" algn="bl" rotWithShape="0">
              <a:srgbClr val="9AA6B5">
                <a:alpha val="18000"/>
              </a:srgbClr>
            </a:outerShdw>
          </a:effectLst>
        </p:spPr>
        <p:txBody>
          <a:bodyPr/>
          <a:lstStyle/>
          <a:p>
            <a:endParaRPr lang="en-US"/>
          </a:p>
        </p:txBody>
      </p:sp>
      <p:sp>
        <p:nvSpPr>
          <p:cNvPr id="6" name="Text 3"/>
          <p:cNvSpPr txBox="1"/>
          <p:nvPr/>
        </p:nvSpPr>
        <p:spPr>
          <a:xfrm>
            <a:off x="914400" y="1874520"/>
            <a:ext cx="2907792" cy="365760"/>
          </a:xfrm>
          <a:prstGeom prst="rect">
            <a:avLst/>
          </a:prstGeom>
          <a:noFill/>
          <a:ln/>
        </p:spPr>
        <p:txBody>
          <a:bodyPr wrap="square" lIns="0" tIns="0" rIns="0" bIns="0" rtlCol="0" anchor="ctr"/>
          <a:lstStyle/>
          <a:p>
            <a:pPr marL="0" indent="0">
              <a:buNone/>
            </a:pPr>
            <a:r>
              <a:rPr lang="en-US" sz="1100" b="1" kern="0" spc="120" dirty="0">
                <a:solidFill>
                  <a:srgbClr val="B98A2E"/>
                </a:solidFill>
                <a:latin typeface="Open Sans" pitchFamily="34" charset="0"/>
                <a:ea typeface="Open Sans" pitchFamily="34" charset="-122"/>
                <a:cs typeface="Open Sans" pitchFamily="34" charset="-120"/>
              </a:rPr>
              <a:t>First 60 days</a:t>
            </a:r>
            <a:endParaRPr lang="en-US" sz="1100" dirty="0"/>
          </a:p>
        </p:txBody>
      </p:sp>
      <p:sp>
        <p:nvSpPr>
          <p:cNvPr id="7" name="Text 4"/>
          <p:cNvSpPr txBox="1"/>
          <p:nvPr/>
        </p:nvSpPr>
        <p:spPr>
          <a:xfrm>
            <a:off x="914400" y="2240280"/>
            <a:ext cx="2907792" cy="411480"/>
          </a:xfrm>
          <a:prstGeom prst="rect">
            <a:avLst/>
          </a:prstGeom>
          <a:noFill/>
          <a:ln/>
        </p:spPr>
        <p:txBody>
          <a:bodyPr wrap="square" lIns="0" tIns="0" rIns="0" bIns="0" rtlCol="0" anchor="ctr"/>
          <a:lstStyle/>
          <a:p>
            <a:pPr marL="0" indent="0">
              <a:buNone/>
            </a:pPr>
            <a:r>
              <a:rPr lang="en-US" sz="1900" dirty="0">
                <a:solidFill>
                  <a:srgbClr val="263552"/>
                </a:solidFill>
                <a:latin typeface="PP Hatton Medium" pitchFamily="34" charset="0"/>
                <a:ea typeface="PP Hatton Medium" pitchFamily="34" charset="-122"/>
                <a:cs typeface="PP Hatton Medium" pitchFamily="34" charset="-120"/>
              </a:rPr>
              <a:t>Introductory period</a:t>
            </a:r>
            <a:endParaRPr lang="en-US" sz="1900" dirty="0"/>
          </a:p>
        </p:txBody>
      </p:sp>
      <p:sp>
        <p:nvSpPr>
          <p:cNvPr id="8" name="Text 5"/>
          <p:cNvSpPr txBox="1"/>
          <p:nvPr/>
        </p:nvSpPr>
        <p:spPr>
          <a:xfrm>
            <a:off x="914400" y="2788920"/>
            <a:ext cx="2907792" cy="2011680"/>
          </a:xfrm>
          <a:prstGeom prst="rect">
            <a:avLst/>
          </a:prstGeom>
          <a:noFill/>
          <a:ln/>
        </p:spPr>
        <p:txBody>
          <a:bodyPr wrap="square" lIns="0" tIns="0" rIns="0" bIns="0" rtlCol="0" anchor="t"/>
          <a:lstStyle/>
          <a:p>
            <a:pPr marL="342900" indent="-342900">
              <a:lnSpc>
                <a:spcPct val="112000"/>
              </a:lnSpc>
              <a:spcAft>
                <a:spcPts val="700"/>
              </a:spcAft>
              <a:buSzPct val="100000"/>
              <a:buChar char="•"/>
            </a:pPr>
            <a:r>
              <a:rPr lang="en-US" sz="1100" dirty="0">
                <a:solidFill>
                  <a:srgbClr val="36414F"/>
                </a:solidFill>
                <a:latin typeface="Open Sans" pitchFamily="34" charset="0"/>
                <a:ea typeface="Open Sans" pitchFamily="34" charset="-122"/>
                <a:cs typeface="Open Sans" pitchFamily="34" charset="-120"/>
              </a:rPr>
              <a:t>Learn our specific procedures, even if you've done this work before.</a:t>
            </a:r>
            <a:endParaRPr lang="en-US" sz="1100" dirty="0"/>
          </a:p>
          <a:p>
            <a:pPr marL="342900" indent="-342900">
              <a:lnSpc>
                <a:spcPct val="112000"/>
              </a:lnSpc>
              <a:spcAft>
                <a:spcPts val="700"/>
              </a:spcAft>
              <a:buSzPct val="100000"/>
              <a:buChar char="•"/>
            </a:pPr>
            <a:r>
              <a:rPr lang="en-US" sz="1100" dirty="0">
                <a:solidFill>
                  <a:srgbClr val="36414F"/>
                </a:solidFill>
                <a:latin typeface="Open Sans" pitchFamily="34" charset="0"/>
                <a:ea typeface="Open Sans" pitchFamily="34" charset="-122"/>
                <a:cs typeface="Open Sans" pitchFamily="34" charset="-120"/>
              </a:rPr>
              <a:t>Training is one-on-one with the Director on our specific procedures.</a:t>
            </a:r>
            <a:endParaRPr lang="en-US" sz="1100" dirty="0"/>
          </a:p>
          <a:p>
            <a:pPr marL="342900" indent="-342900">
              <a:lnSpc>
                <a:spcPct val="112000"/>
              </a:lnSpc>
              <a:spcAft>
                <a:spcPts val="700"/>
              </a:spcAft>
              <a:buSzPct val="100000"/>
              <a:buChar char="•"/>
            </a:pPr>
            <a:r>
              <a:rPr lang="en-US" sz="1100" dirty="0">
                <a:solidFill>
                  <a:srgbClr val="36414F"/>
                </a:solidFill>
                <a:latin typeface="Open Sans" pitchFamily="34" charset="0"/>
                <a:ea typeface="Open Sans" pitchFamily="34" charset="-122"/>
                <a:cs typeface="Open Sans" pitchFamily="34" charset="-120"/>
              </a:rPr>
              <a:t>Your job description may be adjusted as we see how the role fits.</a:t>
            </a:r>
          </a:p>
          <a:p>
            <a:pPr marL="342900" indent="-342900">
              <a:lnSpc>
                <a:spcPct val="112000"/>
              </a:lnSpc>
              <a:spcAft>
                <a:spcPts val="700"/>
              </a:spcAft>
              <a:buSzPct val="100000"/>
              <a:buChar char="•"/>
            </a:pPr>
            <a:r>
              <a:rPr lang="en-US" sz="1100" dirty="0">
                <a:solidFill>
                  <a:srgbClr val="36414F"/>
                </a:solidFill>
                <a:latin typeface="Open Sans" pitchFamily="34" charset="0"/>
                <a:ea typeface="Open Sans" pitchFamily="34" charset="-122"/>
                <a:cs typeface="Open Sans" pitchFamily="34" charset="-120"/>
              </a:rPr>
              <a:t>Get your name tag, SOSM email address, slack invitation, and keys.</a:t>
            </a:r>
            <a:endParaRPr lang="en-US" sz="1100" dirty="0"/>
          </a:p>
        </p:txBody>
      </p:sp>
      <p:sp>
        <p:nvSpPr>
          <p:cNvPr id="9" name="Shape 6"/>
          <p:cNvSpPr/>
          <p:nvPr/>
        </p:nvSpPr>
        <p:spPr>
          <a:xfrm>
            <a:off x="4370832" y="1691640"/>
            <a:ext cx="3456432" cy="3246120"/>
          </a:xfrm>
          <a:prstGeom prst="roundRect">
            <a:avLst>
              <a:gd name="adj" fmla="val 2535"/>
            </a:avLst>
          </a:prstGeom>
          <a:solidFill>
            <a:srgbClr val="F6F0E2"/>
          </a:solidFill>
          <a:ln w="9525">
            <a:solidFill>
              <a:srgbClr val="D6DEE9"/>
            </a:solidFill>
            <a:prstDash val="solid"/>
          </a:ln>
          <a:effectLst>
            <a:outerShdw blurRad="101600" dist="25400" dir="5400000" algn="bl" rotWithShape="0">
              <a:srgbClr val="9AA6B5">
                <a:alpha val="18000"/>
              </a:srgbClr>
            </a:outerShdw>
          </a:effectLst>
        </p:spPr>
        <p:txBody>
          <a:bodyPr/>
          <a:lstStyle/>
          <a:p>
            <a:endParaRPr lang="en-US"/>
          </a:p>
        </p:txBody>
      </p:sp>
      <p:sp>
        <p:nvSpPr>
          <p:cNvPr id="10" name="Text 7"/>
          <p:cNvSpPr txBox="1"/>
          <p:nvPr/>
        </p:nvSpPr>
        <p:spPr>
          <a:xfrm>
            <a:off x="4645152" y="1874520"/>
            <a:ext cx="2907792" cy="365760"/>
          </a:xfrm>
          <a:prstGeom prst="rect">
            <a:avLst/>
          </a:prstGeom>
          <a:noFill/>
          <a:ln/>
        </p:spPr>
        <p:txBody>
          <a:bodyPr wrap="square" lIns="0" tIns="0" rIns="0" bIns="0" rtlCol="0" anchor="ctr"/>
          <a:lstStyle/>
          <a:p>
            <a:pPr marL="0" indent="0">
              <a:buNone/>
            </a:pPr>
            <a:r>
              <a:rPr lang="en-US" sz="1100" b="1" kern="0" spc="120" dirty="0">
                <a:solidFill>
                  <a:srgbClr val="B98A2E"/>
                </a:solidFill>
                <a:latin typeface="Open Sans" pitchFamily="34" charset="0"/>
                <a:ea typeface="Open Sans" pitchFamily="34" charset="-122"/>
                <a:cs typeface="Open Sans" pitchFamily="34" charset="-120"/>
              </a:rPr>
              <a:t>Day 91 onward</a:t>
            </a:r>
            <a:endParaRPr lang="en-US" sz="1100" dirty="0"/>
          </a:p>
        </p:txBody>
      </p:sp>
      <p:sp>
        <p:nvSpPr>
          <p:cNvPr id="11" name="Text 8"/>
          <p:cNvSpPr txBox="1"/>
          <p:nvPr/>
        </p:nvSpPr>
        <p:spPr>
          <a:xfrm>
            <a:off x="4645152" y="2240280"/>
            <a:ext cx="2907792" cy="411480"/>
          </a:xfrm>
          <a:prstGeom prst="rect">
            <a:avLst/>
          </a:prstGeom>
          <a:noFill/>
          <a:ln/>
        </p:spPr>
        <p:txBody>
          <a:bodyPr wrap="square" lIns="0" tIns="0" rIns="0" bIns="0" rtlCol="0" anchor="ctr"/>
          <a:lstStyle/>
          <a:p>
            <a:pPr marL="0" indent="0">
              <a:buNone/>
            </a:pPr>
            <a:r>
              <a:rPr lang="en-US" sz="1900" dirty="0">
                <a:solidFill>
                  <a:srgbClr val="263552"/>
                </a:solidFill>
                <a:latin typeface="PP Hatton Medium" pitchFamily="34" charset="0"/>
                <a:ea typeface="PP Hatton Medium" pitchFamily="34" charset="-122"/>
                <a:cs typeface="PP Hatton Medium" pitchFamily="34" charset="-120"/>
              </a:rPr>
              <a:t>Working independently</a:t>
            </a:r>
            <a:endParaRPr lang="en-US" sz="1900" dirty="0"/>
          </a:p>
        </p:txBody>
      </p:sp>
      <p:sp>
        <p:nvSpPr>
          <p:cNvPr id="12" name="Text 9"/>
          <p:cNvSpPr txBox="1"/>
          <p:nvPr/>
        </p:nvSpPr>
        <p:spPr>
          <a:xfrm>
            <a:off x="4645152" y="2788920"/>
            <a:ext cx="2907792" cy="2011680"/>
          </a:xfrm>
          <a:prstGeom prst="rect">
            <a:avLst/>
          </a:prstGeom>
          <a:noFill/>
          <a:ln/>
        </p:spPr>
        <p:txBody>
          <a:bodyPr wrap="square" lIns="0" tIns="0" rIns="0" bIns="0" rtlCol="0" anchor="t"/>
          <a:lstStyle/>
          <a:p>
            <a:pPr marL="342900" indent="-342900">
              <a:lnSpc>
                <a:spcPct val="112000"/>
              </a:lnSpc>
              <a:spcAft>
                <a:spcPts val="700"/>
              </a:spcAft>
              <a:buSzPct val="100000"/>
              <a:buChar char="•"/>
            </a:pPr>
            <a:r>
              <a:rPr lang="en-US" sz="1100" dirty="0">
                <a:solidFill>
                  <a:srgbClr val="36414F"/>
                </a:solidFill>
                <a:latin typeface="Open Sans" pitchFamily="34" charset="0"/>
                <a:ea typeface="Open Sans" pitchFamily="34" charset="-122"/>
                <a:cs typeface="Open Sans" pitchFamily="34" charset="-120"/>
              </a:rPr>
              <a:t>Front desk, Opus1, and Patriot handled without step-by-step direction.</a:t>
            </a:r>
            <a:endParaRPr lang="en-US" sz="1100" dirty="0"/>
          </a:p>
          <a:p>
            <a:pPr marL="342900" indent="-342900">
              <a:lnSpc>
                <a:spcPct val="112000"/>
              </a:lnSpc>
              <a:spcAft>
                <a:spcPts val="700"/>
              </a:spcAft>
              <a:buSzPct val="100000"/>
              <a:buChar char="•"/>
            </a:pPr>
            <a:r>
              <a:rPr lang="en-US" sz="1100" dirty="0">
                <a:solidFill>
                  <a:srgbClr val="36414F"/>
                </a:solidFill>
                <a:latin typeface="Open Sans" pitchFamily="34" charset="0"/>
                <a:ea typeface="Open Sans" pitchFamily="34" charset="-122"/>
                <a:cs typeface="Open Sans" pitchFamily="34" charset="-120"/>
              </a:rPr>
              <a:t>You can answer routine family questions without escalating.</a:t>
            </a:r>
          </a:p>
          <a:p>
            <a:pPr>
              <a:lnSpc>
                <a:spcPct val="112000"/>
              </a:lnSpc>
              <a:spcAft>
                <a:spcPts val="700"/>
              </a:spcAft>
              <a:buSzPct val="100000"/>
            </a:pPr>
            <a:endParaRPr lang="en-US" sz="1100" dirty="0"/>
          </a:p>
        </p:txBody>
      </p:sp>
      <p:sp>
        <p:nvSpPr>
          <p:cNvPr id="13" name="Shape 10"/>
          <p:cNvSpPr/>
          <p:nvPr/>
        </p:nvSpPr>
        <p:spPr>
          <a:xfrm>
            <a:off x="8101584" y="1691640"/>
            <a:ext cx="3456432" cy="3246120"/>
          </a:xfrm>
          <a:prstGeom prst="roundRect">
            <a:avLst>
              <a:gd name="adj" fmla="val 2535"/>
            </a:avLst>
          </a:prstGeom>
          <a:solidFill>
            <a:srgbClr val="E6EDF6"/>
          </a:solidFill>
          <a:ln w="9525">
            <a:solidFill>
              <a:srgbClr val="D6DEE9"/>
            </a:solidFill>
            <a:prstDash val="solid"/>
          </a:ln>
          <a:effectLst>
            <a:outerShdw blurRad="101600" dist="25400" dir="5400000" algn="bl" rotWithShape="0">
              <a:srgbClr val="9AA6B5">
                <a:alpha val="18000"/>
              </a:srgbClr>
            </a:outerShdw>
          </a:effectLst>
        </p:spPr>
        <p:txBody>
          <a:bodyPr/>
          <a:lstStyle/>
          <a:p>
            <a:endParaRPr lang="en-US"/>
          </a:p>
        </p:txBody>
      </p:sp>
      <p:sp>
        <p:nvSpPr>
          <p:cNvPr id="14" name="Text 11"/>
          <p:cNvSpPr txBox="1"/>
          <p:nvPr/>
        </p:nvSpPr>
        <p:spPr>
          <a:xfrm>
            <a:off x="8375904" y="1874520"/>
            <a:ext cx="2907792" cy="365760"/>
          </a:xfrm>
          <a:prstGeom prst="rect">
            <a:avLst/>
          </a:prstGeom>
          <a:noFill/>
          <a:ln/>
        </p:spPr>
        <p:txBody>
          <a:bodyPr wrap="square" lIns="0" tIns="0" rIns="0" bIns="0" rtlCol="0" anchor="ctr"/>
          <a:lstStyle/>
          <a:p>
            <a:pPr marL="0" indent="0">
              <a:buNone/>
            </a:pPr>
            <a:r>
              <a:rPr lang="en-US" sz="1100" b="1" kern="0" spc="120" dirty="0">
                <a:solidFill>
                  <a:srgbClr val="B98A2E"/>
                </a:solidFill>
                <a:latin typeface="Open Sans" pitchFamily="34" charset="0"/>
                <a:ea typeface="Open Sans" pitchFamily="34" charset="-122"/>
                <a:cs typeface="Open Sans" pitchFamily="34" charset="-120"/>
              </a:rPr>
              <a:t>Every year</a:t>
            </a:r>
            <a:endParaRPr lang="en-US" sz="1100" dirty="0"/>
          </a:p>
        </p:txBody>
      </p:sp>
      <p:sp>
        <p:nvSpPr>
          <p:cNvPr id="15" name="Text 12"/>
          <p:cNvSpPr txBox="1"/>
          <p:nvPr/>
        </p:nvSpPr>
        <p:spPr>
          <a:xfrm>
            <a:off x="8375903" y="2240280"/>
            <a:ext cx="2981907" cy="411480"/>
          </a:xfrm>
          <a:prstGeom prst="rect">
            <a:avLst/>
          </a:prstGeom>
          <a:noFill/>
          <a:ln/>
        </p:spPr>
        <p:txBody>
          <a:bodyPr wrap="square" lIns="0" tIns="0" rIns="0" bIns="0" rtlCol="0" anchor="ctr"/>
          <a:lstStyle/>
          <a:p>
            <a:pPr marL="0" indent="0">
              <a:buNone/>
            </a:pPr>
            <a:r>
              <a:rPr lang="en-US" sz="1900" dirty="0">
                <a:solidFill>
                  <a:srgbClr val="263552"/>
                </a:solidFill>
                <a:latin typeface="PP Hatton Medium" pitchFamily="34" charset="0"/>
                <a:ea typeface="PP Hatton Medium" pitchFamily="34" charset="-122"/>
                <a:cs typeface="PP Hatton Medium" pitchFamily="34" charset="-120"/>
              </a:rPr>
              <a:t>Meeting with Director</a:t>
            </a:r>
            <a:endParaRPr lang="en-US" sz="1900" dirty="0"/>
          </a:p>
        </p:txBody>
      </p:sp>
      <p:sp>
        <p:nvSpPr>
          <p:cNvPr id="16" name="Text 13"/>
          <p:cNvSpPr txBox="1"/>
          <p:nvPr/>
        </p:nvSpPr>
        <p:spPr>
          <a:xfrm>
            <a:off x="8375904" y="2743200"/>
            <a:ext cx="2907792" cy="640080"/>
          </a:xfrm>
          <a:prstGeom prst="rect">
            <a:avLst/>
          </a:prstGeom>
          <a:noFill/>
          <a:ln/>
        </p:spPr>
        <p:txBody>
          <a:bodyPr wrap="square" lIns="0" tIns="0" rIns="0" bIns="0" rtlCol="0" anchor="t"/>
          <a:lstStyle/>
          <a:p>
            <a:pPr marL="0" indent="0">
              <a:lnSpc>
                <a:spcPct val="115000"/>
              </a:lnSpc>
              <a:buNone/>
            </a:pPr>
            <a:r>
              <a:rPr lang="en-US" sz="1050" i="1" dirty="0">
                <a:solidFill>
                  <a:srgbClr val="263552"/>
                </a:solidFill>
                <a:latin typeface="Open Sans" pitchFamily="34" charset="0"/>
                <a:ea typeface="Open Sans" pitchFamily="34" charset="-122"/>
                <a:cs typeface="Open Sans" pitchFamily="34" charset="-120"/>
              </a:rPr>
              <a:t>Scheduled during Christmas Break.  This “Performance Review” is a conversation in both directions — how your work is going, and how the school is doing at supporting you.</a:t>
            </a:r>
            <a:endParaRPr lang="en-US" sz="1050" dirty="0"/>
          </a:p>
        </p:txBody>
      </p:sp>
      <p:sp>
        <p:nvSpPr>
          <p:cNvPr id="17" name="Text 14"/>
          <p:cNvSpPr txBox="1"/>
          <p:nvPr/>
        </p:nvSpPr>
        <p:spPr>
          <a:xfrm>
            <a:off x="8369808" y="3566160"/>
            <a:ext cx="2907792" cy="1463040"/>
          </a:xfrm>
          <a:prstGeom prst="rect">
            <a:avLst/>
          </a:prstGeom>
          <a:noFill/>
          <a:ln/>
        </p:spPr>
        <p:txBody>
          <a:bodyPr wrap="square" lIns="0" tIns="0" rIns="0" bIns="0" rtlCol="0" anchor="t"/>
          <a:lstStyle/>
          <a:p>
            <a:pPr marL="342900" indent="-342900">
              <a:lnSpc>
                <a:spcPct val="112000"/>
              </a:lnSpc>
              <a:spcAft>
                <a:spcPts val="700"/>
              </a:spcAft>
              <a:buSzPct val="100000"/>
              <a:buChar char="•"/>
            </a:pPr>
            <a:r>
              <a:rPr lang="en-US" sz="1050" dirty="0">
                <a:solidFill>
                  <a:srgbClr val="36414F"/>
                </a:solidFill>
                <a:latin typeface="Open Sans" pitchFamily="34" charset="0"/>
                <a:ea typeface="Open Sans" pitchFamily="34" charset="-122"/>
                <a:cs typeface="Open Sans" pitchFamily="34" charset="-120"/>
              </a:rPr>
              <a:t>Performance of assigned duties and responsibilities.</a:t>
            </a:r>
            <a:endParaRPr lang="en-US" sz="1050" dirty="0"/>
          </a:p>
          <a:p>
            <a:pPr marL="342900" indent="-342900">
              <a:lnSpc>
                <a:spcPct val="112000"/>
              </a:lnSpc>
              <a:spcAft>
                <a:spcPts val="700"/>
              </a:spcAft>
              <a:buSzPct val="100000"/>
              <a:buChar char="•"/>
            </a:pPr>
            <a:r>
              <a:rPr lang="en-US" sz="1050" dirty="0">
                <a:solidFill>
                  <a:srgbClr val="36414F"/>
                </a:solidFill>
                <a:latin typeface="Open Sans" pitchFamily="34" charset="0"/>
                <a:ea typeface="Open Sans" pitchFamily="34" charset="-122"/>
                <a:cs typeface="Open Sans" pitchFamily="34" charset="-120"/>
              </a:rPr>
              <a:t>Achievement of specific targets and goals.</a:t>
            </a:r>
            <a:endParaRPr lang="en-US" sz="1050" dirty="0"/>
          </a:p>
          <a:p>
            <a:pPr marL="342900" indent="-342900">
              <a:lnSpc>
                <a:spcPct val="112000"/>
              </a:lnSpc>
              <a:spcAft>
                <a:spcPts val="700"/>
              </a:spcAft>
              <a:buSzPct val="100000"/>
              <a:buChar char="•"/>
            </a:pPr>
            <a:r>
              <a:rPr lang="en-US" sz="1050" dirty="0">
                <a:solidFill>
                  <a:srgbClr val="36414F"/>
                </a:solidFill>
                <a:latin typeface="Open Sans" pitchFamily="34" charset="0"/>
                <a:ea typeface="Open Sans" pitchFamily="34" charset="-122"/>
                <a:cs typeface="Open Sans" pitchFamily="34" charset="-120"/>
              </a:rPr>
              <a:t>Communication, professionalism, collaboration, reliability, initiative.</a:t>
            </a:r>
            <a:endParaRPr lang="en-US" sz="1050" dirty="0"/>
          </a:p>
        </p:txBody>
      </p:sp>
      <p:sp>
        <p:nvSpPr>
          <p:cNvPr id="18" name="Shape 15"/>
          <p:cNvSpPr/>
          <p:nvPr/>
        </p:nvSpPr>
        <p:spPr>
          <a:xfrm>
            <a:off x="640080" y="5166360"/>
            <a:ext cx="10917936" cy="841248"/>
          </a:xfrm>
          <a:prstGeom prst="roundRect">
            <a:avLst>
              <a:gd name="adj" fmla="val 9783"/>
            </a:avLst>
          </a:prstGeom>
          <a:solidFill>
            <a:srgbClr val="FFFFFF"/>
          </a:solidFill>
          <a:ln w="9525">
            <a:solidFill>
              <a:srgbClr val="D6DEE9"/>
            </a:solidFill>
            <a:prstDash val="solid"/>
          </a:ln>
          <a:effectLst>
            <a:outerShdw blurRad="101600" dist="25400" dir="5400000" algn="bl" rotWithShape="0">
              <a:srgbClr val="9AA6B5">
                <a:alpha val="18000"/>
              </a:srgbClr>
            </a:outerShdw>
          </a:effectLst>
        </p:spPr>
        <p:txBody>
          <a:bodyPr/>
          <a:lstStyle/>
          <a:p>
            <a:r>
              <a:rPr lang="en-US" sz="1400" dirty="0"/>
              <a:t>Note: Although you will be working independently after the introductory period, learning is life long!  Our staff collaborates on nearly everything and the Director has an “open door” policy.  Always ask questions when you are unsure about anything.  Many times these questions help us refine and improve our policies and procedures.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365760"/>
            <a:ext cx="10881360" cy="566928"/>
          </a:xfrm>
          <a:prstGeom prst="rect">
            <a:avLst/>
          </a:prstGeom>
          <a:noFill/>
          <a:ln/>
        </p:spPr>
        <p:txBody>
          <a:bodyPr wrap="square" lIns="0" tIns="0" rIns="0" bIns="0" rtlCol="0" anchor="ctr"/>
          <a:lstStyle/>
          <a:p>
            <a:pPr marL="0" indent="0">
              <a:buNone/>
            </a:pPr>
            <a:r>
              <a:rPr lang="en-US" sz="2900" dirty="0">
                <a:solidFill>
                  <a:srgbClr val="263552"/>
                </a:solidFill>
                <a:latin typeface="PP Hatton Medium" pitchFamily="34" charset="0"/>
                <a:ea typeface="PP Hatton Medium" pitchFamily="34" charset="-122"/>
                <a:cs typeface="PP Hatton Medium" pitchFamily="34" charset="-120"/>
              </a:rPr>
              <a:t>Standard Operating Procedures: recording time and attendance</a:t>
            </a:r>
            <a:endParaRPr lang="en-US" sz="2900" dirty="0"/>
          </a:p>
        </p:txBody>
      </p:sp>
      <p:sp>
        <p:nvSpPr>
          <p:cNvPr id="3" name="Text 1"/>
          <p:cNvSpPr txBox="1"/>
          <p:nvPr/>
        </p:nvSpPr>
        <p:spPr>
          <a:xfrm>
            <a:off x="640080" y="950976"/>
            <a:ext cx="10881360" cy="310896"/>
          </a:xfrm>
          <a:prstGeom prst="rect">
            <a:avLst/>
          </a:prstGeom>
          <a:noFill/>
          <a:ln/>
        </p:spPr>
        <p:txBody>
          <a:bodyPr wrap="square" lIns="0" tIns="0" rIns="0" bIns="0" rtlCol="0" anchor="ctr"/>
          <a:lstStyle/>
          <a:p>
            <a:pPr marL="0" indent="0">
              <a:buNone/>
            </a:pPr>
            <a:r>
              <a:rPr lang="en-US" sz="1200" dirty="0">
                <a:solidFill>
                  <a:srgbClr val="5C6675"/>
                </a:solidFill>
                <a:latin typeface="Open Sans" pitchFamily="34" charset="0"/>
                <a:ea typeface="Open Sans" pitchFamily="34" charset="-122"/>
                <a:cs typeface="Open Sans" pitchFamily="34" charset="-120"/>
              </a:rPr>
              <a:t>Administrative Staff reports their hours by logging in and out of Patriot via an app on their phone.</a:t>
            </a:r>
            <a:endParaRPr lang="en-US" sz="1200" dirty="0"/>
          </a:p>
        </p:txBody>
      </p:sp>
      <p:pic>
        <p:nvPicPr>
          <p:cNvPr id="4" name="Image 0" descr="/home/claude/logo/sosm_navy.png"/>
          <p:cNvPicPr>
            <a:picLocks noChangeAspect="1"/>
          </p:cNvPicPr>
          <p:nvPr/>
        </p:nvPicPr>
        <p:blipFill>
          <a:blip r:embed="rId3"/>
          <a:stretch>
            <a:fillRect/>
          </a:stretch>
        </p:blipFill>
        <p:spPr>
          <a:xfrm>
            <a:off x="10442448" y="6236208"/>
            <a:ext cx="1106424" cy="276606"/>
          </a:xfrm>
          <a:prstGeom prst="rect">
            <a:avLst/>
          </a:prstGeom>
        </p:spPr>
      </p:pic>
      <p:sp>
        <p:nvSpPr>
          <p:cNvPr id="5" name="Shape 2"/>
          <p:cNvSpPr/>
          <p:nvPr/>
        </p:nvSpPr>
        <p:spPr>
          <a:xfrm>
            <a:off x="640080" y="1691640"/>
            <a:ext cx="5303520" cy="3977640"/>
          </a:xfrm>
          <a:prstGeom prst="roundRect">
            <a:avLst>
              <a:gd name="adj" fmla="val 2069"/>
            </a:avLst>
          </a:prstGeom>
          <a:solidFill>
            <a:srgbClr val="E6EDF6"/>
          </a:solidFill>
          <a:ln w="9525">
            <a:solidFill>
              <a:srgbClr val="D6DEE9"/>
            </a:solidFill>
            <a:prstDash val="solid"/>
          </a:ln>
          <a:effectLst>
            <a:outerShdw blurRad="101600" dist="25400" dir="5400000" algn="bl" rotWithShape="0">
              <a:srgbClr val="9AA6B5">
                <a:alpha val="18000"/>
              </a:srgbClr>
            </a:outerShdw>
          </a:effectLst>
        </p:spPr>
        <p:txBody>
          <a:bodyPr/>
          <a:lstStyle/>
          <a:p>
            <a:endParaRPr lang="en-US"/>
          </a:p>
        </p:txBody>
      </p:sp>
      <p:sp>
        <p:nvSpPr>
          <p:cNvPr id="6" name="Shape 3"/>
          <p:cNvSpPr/>
          <p:nvPr/>
        </p:nvSpPr>
        <p:spPr>
          <a:xfrm>
            <a:off x="932688" y="2084832"/>
            <a:ext cx="155448" cy="155448"/>
          </a:xfrm>
          <a:prstGeom prst="ellipse">
            <a:avLst/>
          </a:prstGeom>
          <a:solidFill>
            <a:srgbClr val="B98A2E"/>
          </a:solidFill>
          <a:ln w="12700">
            <a:solidFill>
              <a:srgbClr val="333333"/>
            </a:solidFill>
            <a:prstDash val="solid"/>
          </a:ln>
        </p:spPr>
        <p:txBody>
          <a:bodyPr/>
          <a:lstStyle/>
          <a:p>
            <a:endParaRPr lang="en-US"/>
          </a:p>
        </p:txBody>
      </p:sp>
      <p:sp>
        <p:nvSpPr>
          <p:cNvPr id="7" name="Text 4"/>
          <p:cNvSpPr txBox="1"/>
          <p:nvPr/>
        </p:nvSpPr>
        <p:spPr>
          <a:xfrm>
            <a:off x="1243584" y="1975104"/>
            <a:ext cx="4389120" cy="365760"/>
          </a:xfrm>
          <a:prstGeom prst="rect">
            <a:avLst/>
          </a:prstGeom>
          <a:noFill/>
          <a:ln/>
        </p:spPr>
        <p:txBody>
          <a:bodyPr wrap="square" lIns="0" tIns="0" rIns="0" bIns="0" rtlCol="0" anchor="ctr"/>
          <a:lstStyle/>
          <a:p>
            <a:pPr marL="0" indent="0">
              <a:buNone/>
            </a:pPr>
            <a:r>
              <a:rPr lang="en-US" sz="1600" b="1" dirty="0">
                <a:solidFill>
                  <a:srgbClr val="263552"/>
                </a:solidFill>
                <a:latin typeface="Open Sans" pitchFamily="34" charset="0"/>
                <a:ea typeface="Open Sans" pitchFamily="34" charset="-122"/>
                <a:cs typeface="Open Sans" pitchFamily="34" charset="-120"/>
              </a:rPr>
              <a:t>Clocking in and out</a:t>
            </a:r>
            <a:endParaRPr lang="en-US" sz="1600" dirty="0"/>
          </a:p>
        </p:txBody>
      </p:sp>
      <p:sp>
        <p:nvSpPr>
          <p:cNvPr id="8" name="Text 5"/>
          <p:cNvSpPr txBox="1"/>
          <p:nvPr/>
        </p:nvSpPr>
        <p:spPr>
          <a:xfrm>
            <a:off x="932688" y="2536257"/>
            <a:ext cx="4754880" cy="2926080"/>
          </a:xfrm>
          <a:prstGeom prst="rect">
            <a:avLst/>
          </a:prstGeom>
          <a:noFill/>
          <a:ln/>
        </p:spPr>
        <p:txBody>
          <a:bodyPr wrap="square" lIns="0" tIns="0" rIns="0" bIns="0" rtlCol="0" anchor="t"/>
          <a:lstStyle/>
          <a:p>
            <a:pPr marL="342900" indent="-342900">
              <a:lnSpc>
                <a:spcPct val="112000"/>
              </a:lnSpc>
              <a:spcAft>
                <a:spcPts val="700"/>
              </a:spcAft>
              <a:buSzPct val="100000"/>
              <a:buChar char="•"/>
            </a:pPr>
            <a:r>
              <a:rPr lang="en-US" sz="1200" dirty="0" err="1">
                <a:solidFill>
                  <a:srgbClr val="36414F"/>
                </a:solidFill>
                <a:latin typeface="Open Sans" pitchFamily="34" charset="0"/>
                <a:ea typeface="Open Sans" pitchFamily="34" charset="-122"/>
                <a:cs typeface="Open Sans" pitchFamily="34" charset="-120"/>
              </a:rPr>
              <a:t>Adminisitrative</a:t>
            </a:r>
            <a:r>
              <a:rPr lang="en-US" sz="1200" dirty="0">
                <a:solidFill>
                  <a:srgbClr val="36414F"/>
                </a:solidFill>
                <a:latin typeface="Open Sans" pitchFamily="34" charset="0"/>
                <a:ea typeface="Open Sans" pitchFamily="34" charset="-122"/>
                <a:cs typeface="Open Sans" pitchFamily="34" charset="-120"/>
              </a:rPr>
              <a:t> staff hours are recorded in Patriot. </a:t>
            </a:r>
          </a:p>
          <a:p>
            <a:pPr marL="342900" indent="-342900">
              <a:lnSpc>
                <a:spcPct val="112000"/>
              </a:lnSpc>
              <a:spcAft>
                <a:spcPts val="700"/>
              </a:spcAft>
              <a:buSzPct val="100000"/>
              <a:buChar char="•"/>
            </a:pPr>
            <a:r>
              <a:rPr lang="en-US" sz="1200" dirty="0">
                <a:solidFill>
                  <a:srgbClr val="36414F"/>
                </a:solidFill>
                <a:latin typeface="Open Sans" pitchFamily="34" charset="0"/>
                <a:ea typeface="Open Sans" pitchFamily="34" charset="-122"/>
                <a:cs typeface="Open Sans" pitchFamily="34" charset="-120"/>
              </a:rPr>
              <a:t>Clock in for your shift no more than 5 minutes before you start; clock out no later than 5 minutes after you stop.</a:t>
            </a:r>
            <a:endParaRPr lang="en-US" sz="1200" dirty="0"/>
          </a:p>
          <a:p>
            <a:pPr marL="342900" indent="-342900">
              <a:lnSpc>
                <a:spcPct val="112000"/>
              </a:lnSpc>
              <a:spcAft>
                <a:spcPts val="700"/>
              </a:spcAft>
              <a:buSzPct val="100000"/>
              <a:buChar char="•"/>
            </a:pPr>
            <a:r>
              <a:rPr lang="en-US" sz="1200" dirty="0">
                <a:solidFill>
                  <a:srgbClr val="36414F"/>
                </a:solidFill>
                <a:latin typeface="Open Sans" pitchFamily="34" charset="0"/>
                <a:ea typeface="Open Sans" pitchFamily="34" charset="-122"/>
                <a:cs typeface="Open Sans" pitchFamily="34" charset="-120"/>
              </a:rPr>
              <a:t>Also Record time before and after your meal (or any other time away from work).  Breaks are paid so you do not need to log in and out for your 10 minute break.</a:t>
            </a:r>
            <a:endParaRPr lang="en-US" sz="1200" dirty="0"/>
          </a:p>
          <a:p>
            <a:pPr marL="342900" indent="-342900">
              <a:lnSpc>
                <a:spcPct val="112000"/>
              </a:lnSpc>
              <a:spcAft>
                <a:spcPts val="700"/>
              </a:spcAft>
              <a:buSzPct val="100000"/>
              <a:buFontTx/>
              <a:buChar char="•"/>
            </a:pPr>
            <a:r>
              <a:rPr lang="en-US" sz="1200" dirty="0">
                <a:solidFill>
                  <a:srgbClr val="36414F"/>
                </a:solidFill>
                <a:latin typeface="Open Sans" pitchFamily="34" charset="0"/>
                <a:ea typeface="Open Sans" pitchFamily="34" charset="-122"/>
                <a:cs typeface="Open Sans" pitchFamily="34" charset="-120"/>
              </a:rPr>
              <a:t>Report any unrecorded or misrecorded hours to the Office Manager, who is able to record or correct them.  If you have difficulty remembering to log in or out, put a reminder in your phone.😊</a:t>
            </a:r>
          </a:p>
          <a:p>
            <a:pPr marL="342900" indent="-342900">
              <a:lnSpc>
                <a:spcPct val="112000"/>
              </a:lnSpc>
              <a:spcAft>
                <a:spcPts val="700"/>
              </a:spcAft>
              <a:buSzPct val="100000"/>
              <a:buFontTx/>
              <a:buChar char="•"/>
            </a:pPr>
            <a:r>
              <a:rPr lang="en-US" sz="1200" dirty="0">
                <a:solidFill>
                  <a:srgbClr val="36414F"/>
                </a:solidFill>
                <a:latin typeface="Open Sans" pitchFamily="34" charset="0"/>
                <a:ea typeface="Open Sans" pitchFamily="34" charset="-122"/>
                <a:cs typeface="Open Sans" pitchFamily="34" charset="-120"/>
              </a:rPr>
              <a:t>FYI - Teachers record extra duty hours (meetings, concerts) in Patriot, but their teaching hours are automatically reported in Opus1.</a:t>
            </a:r>
          </a:p>
          <a:p>
            <a:pPr marL="342900" indent="-342900">
              <a:lnSpc>
                <a:spcPct val="112000"/>
              </a:lnSpc>
              <a:spcAft>
                <a:spcPts val="700"/>
              </a:spcAft>
              <a:buSzPct val="100000"/>
              <a:buChar char="•"/>
            </a:pPr>
            <a:endParaRPr lang="en-US" sz="1200" dirty="0">
              <a:solidFill>
                <a:srgbClr val="36414F"/>
              </a:solidFill>
              <a:latin typeface="Open Sans" pitchFamily="34" charset="0"/>
              <a:ea typeface="Open Sans" pitchFamily="34" charset="-122"/>
              <a:cs typeface="Open Sans" pitchFamily="34" charset="-120"/>
            </a:endParaRPr>
          </a:p>
          <a:p>
            <a:pPr>
              <a:lnSpc>
                <a:spcPct val="112000"/>
              </a:lnSpc>
              <a:spcAft>
                <a:spcPts val="700"/>
              </a:spcAft>
              <a:buSzPct val="100000"/>
            </a:pPr>
            <a:endParaRPr lang="en-US" sz="1100" dirty="0"/>
          </a:p>
        </p:txBody>
      </p:sp>
      <p:sp>
        <p:nvSpPr>
          <p:cNvPr id="9" name="Shape 6"/>
          <p:cNvSpPr/>
          <p:nvPr/>
        </p:nvSpPr>
        <p:spPr>
          <a:xfrm>
            <a:off x="6245352" y="1691640"/>
            <a:ext cx="5303520" cy="3977640"/>
          </a:xfrm>
          <a:prstGeom prst="roundRect">
            <a:avLst>
              <a:gd name="adj" fmla="val 2069"/>
            </a:avLst>
          </a:prstGeom>
          <a:solidFill>
            <a:srgbClr val="F6F0E2"/>
          </a:solidFill>
          <a:ln w="9525">
            <a:solidFill>
              <a:srgbClr val="D6DEE9"/>
            </a:solidFill>
            <a:prstDash val="solid"/>
          </a:ln>
          <a:effectLst>
            <a:outerShdw blurRad="101600" dist="25400" dir="5400000" algn="bl" rotWithShape="0">
              <a:srgbClr val="9AA6B5">
                <a:alpha val="18000"/>
              </a:srgbClr>
            </a:outerShdw>
          </a:effectLst>
        </p:spPr>
        <p:txBody>
          <a:bodyPr/>
          <a:lstStyle/>
          <a:p>
            <a:endParaRPr lang="en-US"/>
          </a:p>
        </p:txBody>
      </p:sp>
      <p:sp>
        <p:nvSpPr>
          <p:cNvPr id="10" name="Shape 7"/>
          <p:cNvSpPr/>
          <p:nvPr/>
        </p:nvSpPr>
        <p:spPr>
          <a:xfrm>
            <a:off x="6537960" y="2084832"/>
            <a:ext cx="155448" cy="155448"/>
          </a:xfrm>
          <a:prstGeom prst="ellipse">
            <a:avLst/>
          </a:prstGeom>
          <a:solidFill>
            <a:srgbClr val="B98A2E"/>
          </a:solidFill>
          <a:ln w="12700">
            <a:solidFill>
              <a:srgbClr val="333333"/>
            </a:solidFill>
            <a:prstDash val="solid"/>
          </a:ln>
        </p:spPr>
        <p:txBody>
          <a:bodyPr/>
          <a:lstStyle/>
          <a:p>
            <a:endParaRPr lang="en-US"/>
          </a:p>
        </p:txBody>
      </p:sp>
      <p:sp>
        <p:nvSpPr>
          <p:cNvPr id="11" name="Text 8"/>
          <p:cNvSpPr txBox="1"/>
          <p:nvPr/>
        </p:nvSpPr>
        <p:spPr>
          <a:xfrm>
            <a:off x="6848856" y="1975104"/>
            <a:ext cx="4389120" cy="365760"/>
          </a:xfrm>
          <a:prstGeom prst="rect">
            <a:avLst/>
          </a:prstGeom>
          <a:noFill/>
          <a:ln/>
        </p:spPr>
        <p:txBody>
          <a:bodyPr wrap="square" lIns="0" tIns="0" rIns="0" bIns="0" rtlCol="0" anchor="ctr"/>
          <a:lstStyle/>
          <a:p>
            <a:pPr marL="0" indent="0">
              <a:buNone/>
            </a:pPr>
            <a:r>
              <a:rPr lang="en-US" sz="1600" b="1" dirty="0">
                <a:solidFill>
                  <a:srgbClr val="263552"/>
                </a:solidFill>
                <a:latin typeface="Open Sans" pitchFamily="34" charset="0"/>
                <a:ea typeface="Open Sans" pitchFamily="34" charset="-122"/>
                <a:cs typeface="Open Sans" pitchFamily="34" charset="-120"/>
              </a:rPr>
              <a:t>When you can't be there</a:t>
            </a:r>
            <a:endParaRPr lang="en-US" sz="1600" dirty="0"/>
          </a:p>
        </p:txBody>
      </p:sp>
      <p:sp>
        <p:nvSpPr>
          <p:cNvPr id="12" name="Text 9"/>
          <p:cNvSpPr txBox="1"/>
          <p:nvPr/>
        </p:nvSpPr>
        <p:spPr>
          <a:xfrm>
            <a:off x="6537960" y="2536257"/>
            <a:ext cx="4754880" cy="2856297"/>
          </a:xfrm>
          <a:prstGeom prst="rect">
            <a:avLst/>
          </a:prstGeom>
          <a:noFill/>
          <a:ln/>
        </p:spPr>
        <p:txBody>
          <a:bodyPr wrap="square" lIns="0" tIns="0" rIns="0" bIns="0" rtlCol="0" anchor="t"/>
          <a:lstStyle/>
          <a:p>
            <a:pPr marL="342900" indent="-342900">
              <a:lnSpc>
                <a:spcPct val="112000"/>
              </a:lnSpc>
              <a:spcAft>
                <a:spcPts val="700"/>
              </a:spcAft>
              <a:buSzPct val="100000"/>
              <a:buChar char="•"/>
            </a:pPr>
            <a:r>
              <a:rPr lang="en-US" sz="1200" dirty="0">
                <a:solidFill>
                  <a:srgbClr val="36414F"/>
                </a:solidFill>
                <a:latin typeface="Open Sans" pitchFamily="34" charset="0"/>
                <a:ea typeface="Open Sans" pitchFamily="34" charset="-122"/>
                <a:cs typeface="Open Sans" pitchFamily="34" charset="-120"/>
              </a:rPr>
              <a:t>If you cannot work at your scheduled time, notify the office in the Time Sensitive Front Desk channel in Slack as soon as possible.  The Director monitors this channel early in the morning.  Be sure to get a response within 30 minutes.  If you don’t, text the Director on her cell at 541-218-4113 (do not use this number for general communication).</a:t>
            </a:r>
            <a:endParaRPr lang="en-US" sz="1200" dirty="0"/>
          </a:p>
          <a:p>
            <a:pPr marL="342900" indent="-342900">
              <a:lnSpc>
                <a:spcPct val="112000"/>
              </a:lnSpc>
              <a:spcAft>
                <a:spcPts val="700"/>
              </a:spcAft>
              <a:buSzPct val="100000"/>
              <a:buChar char="•"/>
            </a:pPr>
            <a:r>
              <a:rPr lang="en-US" sz="1200" dirty="0">
                <a:solidFill>
                  <a:srgbClr val="36414F"/>
                </a:solidFill>
                <a:latin typeface="Open Sans" pitchFamily="34" charset="0"/>
                <a:ea typeface="Open Sans" pitchFamily="34" charset="-122"/>
                <a:cs typeface="Open Sans" pitchFamily="34" charset="-120"/>
              </a:rPr>
              <a:t>Feeling ill – STAY HOME!  Notify the office first thing in the morning even if your shift is later in the day.</a:t>
            </a:r>
          </a:p>
          <a:p>
            <a:pPr marL="342900" indent="-342900">
              <a:lnSpc>
                <a:spcPct val="112000"/>
              </a:lnSpc>
              <a:spcAft>
                <a:spcPts val="700"/>
              </a:spcAft>
              <a:buSzPct val="100000"/>
              <a:buChar char="•"/>
            </a:pPr>
            <a:r>
              <a:rPr lang="en-US" sz="1200" dirty="0">
                <a:solidFill>
                  <a:srgbClr val="36414F"/>
                </a:solidFill>
                <a:latin typeface="Open Sans" pitchFamily="34" charset="0"/>
                <a:ea typeface="Open Sans" pitchFamily="34" charset="-122"/>
                <a:cs typeface="Open Sans" pitchFamily="34" charset="-120"/>
              </a:rPr>
              <a:t>Running late or Emergencies: notify as soon as possible, including how long you expect to be out and when you'll return.</a:t>
            </a:r>
            <a:endParaRPr lang="en-US" sz="1200" dirty="0"/>
          </a:p>
          <a:p>
            <a:pPr marL="342900" indent="-342900">
              <a:lnSpc>
                <a:spcPct val="112000"/>
              </a:lnSpc>
              <a:spcAft>
                <a:spcPts val="700"/>
              </a:spcAft>
              <a:buSzPct val="100000"/>
              <a:buChar char="•"/>
            </a:pPr>
            <a:r>
              <a:rPr lang="en-US" sz="1200" dirty="0">
                <a:solidFill>
                  <a:srgbClr val="36414F"/>
                </a:solidFill>
                <a:latin typeface="Open Sans" pitchFamily="34" charset="0"/>
                <a:ea typeface="Open Sans" pitchFamily="34" charset="-122"/>
                <a:cs typeface="Open Sans" pitchFamily="34" charset="-120"/>
              </a:rPr>
              <a:t>Feeling ill mid-shift: tell the Office Staff — or the Director if unavailable — before you leave.</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365760"/>
            <a:ext cx="10881360" cy="566928"/>
          </a:xfrm>
          <a:prstGeom prst="rect">
            <a:avLst/>
          </a:prstGeom>
          <a:noFill/>
          <a:ln/>
        </p:spPr>
        <p:txBody>
          <a:bodyPr wrap="square" lIns="0" tIns="0" rIns="0" bIns="0" rtlCol="0" anchor="ctr"/>
          <a:lstStyle/>
          <a:p>
            <a:pPr marL="0" indent="0">
              <a:buNone/>
            </a:pPr>
            <a:r>
              <a:rPr lang="en-US" sz="2900" dirty="0">
                <a:solidFill>
                  <a:srgbClr val="263552"/>
                </a:solidFill>
                <a:latin typeface="PP Hatton Medium" pitchFamily="34" charset="0"/>
                <a:ea typeface="PP Hatton Medium" pitchFamily="34" charset="-122"/>
                <a:cs typeface="PP Hatton Medium" pitchFamily="34" charset="-120"/>
              </a:rPr>
              <a:t>Standard Operating Procedures: breaks, time off, and sick leave</a:t>
            </a:r>
            <a:endParaRPr lang="en-US" sz="2900" dirty="0"/>
          </a:p>
        </p:txBody>
      </p:sp>
      <p:sp>
        <p:nvSpPr>
          <p:cNvPr id="3" name="Text 1"/>
          <p:cNvSpPr txBox="1"/>
          <p:nvPr/>
        </p:nvSpPr>
        <p:spPr>
          <a:xfrm>
            <a:off x="640080" y="950976"/>
            <a:ext cx="10881360" cy="310896"/>
          </a:xfrm>
          <a:prstGeom prst="rect">
            <a:avLst/>
          </a:prstGeom>
          <a:noFill/>
          <a:ln/>
        </p:spPr>
        <p:txBody>
          <a:bodyPr wrap="square" lIns="0" tIns="0" rIns="0" bIns="0" rtlCol="0" anchor="ctr"/>
          <a:lstStyle/>
          <a:p>
            <a:pPr marL="0" indent="0">
              <a:buNone/>
            </a:pPr>
            <a:r>
              <a:rPr lang="en-US" sz="1200" dirty="0">
                <a:solidFill>
                  <a:srgbClr val="5C6675"/>
                </a:solidFill>
                <a:latin typeface="Open Sans" pitchFamily="34" charset="0"/>
                <a:ea typeface="Open Sans" pitchFamily="34" charset="-122"/>
                <a:cs typeface="Open Sans" pitchFamily="34" charset="-120"/>
              </a:rPr>
              <a:t>Oregon law sets the break rules; the school sets how you request time away.</a:t>
            </a:r>
            <a:endParaRPr lang="en-US" sz="1200" dirty="0"/>
          </a:p>
        </p:txBody>
      </p:sp>
      <p:pic>
        <p:nvPicPr>
          <p:cNvPr id="4" name="Image 0" descr="/home/claude/logo/sosm_navy.png"/>
          <p:cNvPicPr>
            <a:picLocks noChangeAspect="1"/>
          </p:cNvPicPr>
          <p:nvPr/>
        </p:nvPicPr>
        <p:blipFill>
          <a:blip r:embed="rId3"/>
          <a:stretch>
            <a:fillRect/>
          </a:stretch>
        </p:blipFill>
        <p:spPr>
          <a:xfrm>
            <a:off x="10442448" y="6236208"/>
            <a:ext cx="1106424" cy="276606"/>
          </a:xfrm>
          <a:prstGeom prst="rect">
            <a:avLst/>
          </a:prstGeom>
        </p:spPr>
      </p:pic>
      <p:sp>
        <p:nvSpPr>
          <p:cNvPr id="5" name="Text 2"/>
          <p:cNvSpPr txBox="1"/>
          <p:nvPr/>
        </p:nvSpPr>
        <p:spPr>
          <a:xfrm>
            <a:off x="640080" y="1627632"/>
            <a:ext cx="5303520" cy="329184"/>
          </a:xfrm>
          <a:prstGeom prst="rect">
            <a:avLst/>
          </a:prstGeom>
          <a:noFill/>
          <a:ln/>
        </p:spPr>
        <p:txBody>
          <a:bodyPr wrap="square" lIns="0" tIns="0" rIns="0" bIns="0" rtlCol="0" anchor="ctr"/>
          <a:lstStyle/>
          <a:p>
            <a:pPr marL="0" indent="0">
              <a:buNone/>
            </a:pPr>
            <a:r>
              <a:rPr lang="en-US" sz="1300" b="1" dirty="0">
                <a:solidFill>
                  <a:srgbClr val="263552"/>
                </a:solidFill>
                <a:latin typeface="Open Sans" pitchFamily="34" charset="0"/>
                <a:ea typeface="Open Sans" pitchFamily="34" charset="-122"/>
                <a:cs typeface="Open Sans" pitchFamily="34" charset="-120"/>
              </a:rPr>
              <a:t>Required breaks by shift length</a:t>
            </a:r>
            <a:endParaRPr lang="en-US" sz="1300" dirty="0"/>
          </a:p>
        </p:txBody>
      </p:sp>
      <p:graphicFrame>
        <p:nvGraphicFramePr>
          <p:cNvPr id="10" name="Table 0"/>
          <p:cNvGraphicFramePr>
            <a:graphicFrameLocks noGrp="1"/>
          </p:cNvGraphicFramePr>
          <p:nvPr>
            <p:extLst>
              <p:ext uri="{D42A27DB-BD31-4B8C-83A1-F6EECF244321}">
                <p14:modId xmlns:p14="http://schemas.microsoft.com/office/powerpoint/2010/main" val="1579011935"/>
              </p:ext>
            </p:extLst>
          </p:nvPr>
        </p:nvGraphicFramePr>
        <p:xfrm>
          <a:off x="640080" y="2029968"/>
          <a:ext cx="5303520" cy="1645920"/>
        </p:xfrm>
        <a:graphic>
          <a:graphicData uri="http://schemas.openxmlformats.org/drawingml/2006/table">
            <a:tbl>
              <a:tblPr/>
              <a:tblGrid>
                <a:gridCol w="2560320">
                  <a:extLst>
                    <a:ext uri="{9D8B030D-6E8A-4147-A177-3AD203B41FA5}">
                      <a16:colId xmlns:a16="http://schemas.microsoft.com/office/drawing/2014/main" val="20000"/>
                    </a:ext>
                  </a:extLst>
                </a:gridCol>
                <a:gridCol w="1371600">
                  <a:extLst>
                    <a:ext uri="{9D8B030D-6E8A-4147-A177-3AD203B41FA5}">
                      <a16:colId xmlns:a16="http://schemas.microsoft.com/office/drawing/2014/main" val="20001"/>
                    </a:ext>
                  </a:extLst>
                </a:gridCol>
                <a:gridCol w="1371600">
                  <a:extLst>
                    <a:ext uri="{9D8B030D-6E8A-4147-A177-3AD203B41FA5}">
                      <a16:colId xmlns:a16="http://schemas.microsoft.com/office/drawing/2014/main" val="20002"/>
                    </a:ext>
                  </a:extLst>
                </a:gridCol>
              </a:tblGrid>
              <a:tr h="329184">
                <a:tc>
                  <a:txBody>
                    <a:bodyPr/>
                    <a:lstStyle/>
                    <a:p>
                      <a:pPr marL="0" indent="0">
                        <a:buNone/>
                      </a:pPr>
                      <a:r>
                        <a:rPr lang="en-US" sz="1100" b="1" dirty="0">
                          <a:solidFill>
                            <a:srgbClr val="FFFFFF"/>
                          </a:solidFill>
                          <a:latin typeface="Open Sans" pitchFamily="34" charset="0"/>
                          <a:ea typeface="Open Sans" pitchFamily="34" charset="-122"/>
                          <a:cs typeface="Open Sans" pitchFamily="34" charset="-120"/>
                        </a:rPr>
                        <a:t>Shift length</a:t>
                      </a:r>
                      <a:endParaRPr lang="en-US" sz="1100" dirty="0">
                        <a:latin typeface="Open Sans" charset="0"/>
                        <a:ea typeface="Open Sans" charset="0"/>
                        <a:cs typeface="Open Sans" charset="0"/>
                      </a:endParaRPr>
                    </a:p>
                  </a:txBody>
                  <a:tcPr anchor="ctr">
                    <a:lnL w="9525" cap="flat" cmpd="sng" algn="ctr">
                      <a:solidFill>
                        <a:srgbClr val="D6DEE9"/>
                      </a:solidFill>
                      <a:prstDash val="solid"/>
                      <a:round/>
                      <a:headEnd type="none" w="med" len="med"/>
                      <a:tailEnd type="none" w="med" len="med"/>
                    </a:lnL>
                    <a:lnR w="9525" cap="flat" cmpd="sng" algn="ctr">
                      <a:solidFill>
                        <a:srgbClr val="D6DEE9"/>
                      </a:solidFill>
                      <a:prstDash val="solid"/>
                      <a:round/>
                      <a:headEnd type="none" w="med" len="med"/>
                      <a:tailEnd type="none" w="med" len="med"/>
                    </a:lnR>
                    <a:lnT w="9525" cap="flat" cmpd="sng" algn="ctr">
                      <a:solidFill>
                        <a:srgbClr val="D6DEE9"/>
                      </a:solidFill>
                      <a:prstDash val="solid"/>
                      <a:round/>
                      <a:headEnd type="none" w="med" len="med"/>
                      <a:tailEnd type="none" w="med" len="med"/>
                    </a:lnT>
                    <a:lnB w="9525" cap="flat" cmpd="sng" algn="ctr">
                      <a:solidFill>
                        <a:srgbClr val="D6DEE9"/>
                      </a:solidFill>
                      <a:prstDash val="solid"/>
                      <a:round/>
                      <a:headEnd type="none" w="med" len="med"/>
                      <a:tailEnd type="none" w="med" len="med"/>
                    </a:lnB>
                    <a:solidFill>
                      <a:srgbClr val="263552"/>
                    </a:solidFill>
                  </a:tcPr>
                </a:tc>
                <a:tc>
                  <a:txBody>
                    <a:bodyPr/>
                    <a:lstStyle/>
                    <a:p>
                      <a:pPr marL="0" indent="0" algn="ctr">
                        <a:buNone/>
                      </a:pPr>
                      <a:r>
                        <a:rPr lang="en-US" sz="1100" b="1" dirty="0">
                          <a:solidFill>
                            <a:srgbClr val="FFFFFF"/>
                          </a:solidFill>
                          <a:latin typeface="Open Sans" pitchFamily="34" charset="0"/>
                          <a:ea typeface="Open Sans" pitchFamily="34" charset="-122"/>
                          <a:cs typeface="Open Sans" pitchFamily="34" charset="-120"/>
                        </a:rPr>
                        <a:t>Rest breaks</a:t>
                      </a:r>
                      <a:endParaRPr lang="en-US" sz="1100" dirty="0">
                        <a:latin typeface="Open Sans" charset="0"/>
                        <a:ea typeface="Open Sans" charset="0"/>
                        <a:cs typeface="Open Sans" charset="0"/>
                      </a:endParaRPr>
                    </a:p>
                  </a:txBody>
                  <a:tcPr anchor="ctr">
                    <a:lnL w="9525" cap="flat" cmpd="sng" algn="ctr">
                      <a:solidFill>
                        <a:srgbClr val="D6DEE9"/>
                      </a:solidFill>
                      <a:prstDash val="solid"/>
                      <a:round/>
                      <a:headEnd type="none" w="med" len="med"/>
                      <a:tailEnd type="none" w="med" len="med"/>
                    </a:lnL>
                    <a:lnR w="9525" cap="flat" cmpd="sng" algn="ctr">
                      <a:solidFill>
                        <a:srgbClr val="D6DEE9"/>
                      </a:solidFill>
                      <a:prstDash val="solid"/>
                      <a:round/>
                      <a:headEnd type="none" w="med" len="med"/>
                      <a:tailEnd type="none" w="med" len="med"/>
                    </a:lnR>
                    <a:lnT w="9525" cap="flat" cmpd="sng" algn="ctr">
                      <a:solidFill>
                        <a:srgbClr val="D6DEE9"/>
                      </a:solidFill>
                      <a:prstDash val="solid"/>
                      <a:round/>
                      <a:headEnd type="none" w="med" len="med"/>
                      <a:tailEnd type="none" w="med" len="med"/>
                    </a:lnT>
                    <a:lnB w="9525" cap="flat" cmpd="sng" algn="ctr">
                      <a:solidFill>
                        <a:srgbClr val="D6DEE9"/>
                      </a:solidFill>
                      <a:prstDash val="solid"/>
                      <a:round/>
                      <a:headEnd type="none" w="med" len="med"/>
                      <a:tailEnd type="none" w="med" len="med"/>
                    </a:lnB>
                    <a:solidFill>
                      <a:srgbClr val="263552"/>
                    </a:solidFill>
                  </a:tcPr>
                </a:tc>
                <a:tc>
                  <a:txBody>
                    <a:bodyPr/>
                    <a:lstStyle/>
                    <a:p>
                      <a:pPr marL="0" indent="0" algn="ctr">
                        <a:buNone/>
                      </a:pPr>
                      <a:r>
                        <a:rPr lang="en-US" sz="1100" b="1" dirty="0">
                          <a:solidFill>
                            <a:srgbClr val="FFFFFF"/>
                          </a:solidFill>
                          <a:latin typeface="Open Sans" pitchFamily="34" charset="0"/>
                          <a:ea typeface="Open Sans" pitchFamily="34" charset="-122"/>
                          <a:cs typeface="Open Sans" pitchFamily="34" charset="-120"/>
                        </a:rPr>
                        <a:t>Meal breaks</a:t>
                      </a:r>
                      <a:endParaRPr lang="en-US" sz="1100" dirty="0">
                        <a:latin typeface="Open Sans" charset="0"/>
                        <a:ea typeface="Open Sans" charset="0"/>
                        <a:cs typeface="Open Sans" charset="0"/>
                      </a:endParaRPr>
                    </a:p>
                  </a:txBody>
                  <a:tcPr anchor="ctr">
                    <a:lnL w="9525" cap="flat" cmpd="sng" algn="ctr">
                      <a:solidFill>
                        <a:srgbClr val="D6DEE9"/>
                      </a:solidFill>
                      <a:prstDash val="solid"/>
                      <a:round/>
                      <a:headEnd type="none" w="med" len="med"/>
                      <a:tailEnd type="none" w="med" len="med"/>
                    </a:lnL>
                    <a:lnR w="9525" cap="flat" cmpd="sng" algn="ctr">
                      <a:solidFill>
                        <a:srgbClr val="D6DEE9"/>
                      </a:solidFill>
                      <a:prstDash val="solid"/>
                      <a:round/>
                      <a:headEnd type="none" w="med" len="med"/>
                      <a:tailEnd type="none" w="med" len="med"/>
                    </a:lnR>
                    <a:lnT w="9525" cap="flat" cmpd="sng" algn="ctr">
                      <a:solidFill>
                        <a:srgbClr val="D6DEE9"/>
                      </a:solidFill>
                      <a:prstDash val="solid"/>
                      <a:round/>
                      <a:headEnd type="none" w="med" len="med"/>
                      <a:tailEnd type="none" w="med" len="med"/>
                    </a:lnT>
                    <a:lnB w="9525" cap="flat" cmpd="sng" algn="ctr">
                      <a:solidFill>
                        <a:srgbClr val="D6DEE9"/>
                      </a:solidFill>
                      <a:prstDash val="solid"/>
                      <a:round/>
                      <a:headEnd type="none" w="med" len="med"/>
                      <a:tailEnd type="none" w="med" len="med"/>
                    </a:lnB>
                    <a:solidFill>
                      <a:srgbClr val="263552"/>
                    </a:solidFill>
                  </a:tcPr>
                </a:tc>
                <a:extLst>
                  <a:ext uri="{0D108BD9-81ED-4DB2-BD59-A6C34878D82A}">
                    <a16:rowId xmlns:a16="http://schemas.microsoft.com/office/drawing/2014/main" val="10000"/>
                  </a:ext>
                </a:extLst>
              </a:tr>
              <a:tr h="329184">
                <a:tc>
                  <a:txBody>
                    <a:bodyPr/>
                    <a:lstStyle/>
                    <a:p>
                      <a:pPr marL="0" indent="0">
                        <a:buNone/>
                      </a:pPr>
                      <a:r>
                        <a:rPr lang="en-US" sz="1100" dirty="0">
                          <a:solidFill>
                            <a:srgbClr val="36414F"/>
                          </a:solidFill>
                          <a:latin typeface="Open Sans" pitchFamily="34" charset="0"/>
                          <a:ea typeface="Open Sans" pitchFamily="34" charset="-122"/>
                          <a:cs typeface="Open Sans" pitchFamily="34" charset="-120"/>
                        </a:rPr>
                        <a:t>2 hrs or less</a:t>
                      </a:r>
                      <a:endParaRPr lang="en-US" sz="1100" dirty="0">
                        <a:latin typeface="Open Sans" charset="0"/>
                        <a:ea typeface="Open Sans" charset="0"/>
                        <a:cs typeface="Open Sans" charset="0"/>
                      </a:endParaRPr>
                    </a:p>
                  </a:txBody>
                  <a:tcPr anchor="ctr">
                    <a:lnL w="9525" cap="flat" cmpd="sng" algn="ctr">
                      <a:solidFill>
                        <a:srgbClr val="D6DEE9"/>
                      </a:solidFill>
                      <a:prstDash val="solid"/>
                      <a:round/>
                      <a:headEnd type="none" w="med" len="med"/>
                      <a:tailEnd type="none" w="med" len="med"/>
                    </a:lnL>
                    <a:lnR w="9525" cap="flat" cmpd="sng" algn="ctr">
                      <a:solidFill>
                        <a:srgbClr val="D6DEE9"/>
                      </a:solidFill>
                      <a:prstDash val="solid"/>
                      <a:round/>
                      <a:headEnd type="none" w="med" len="med"/>
                      <a:tailEnd type="none" w="med" len="med"/>
                    </a:lnR>
                    <a:lnT w="9525" cap="flat" cmpd="sng" algn="ctr">
                      <a:solidFill>
                        <a:srgbClr val="D6DEE9"/>
                      </a:solidFill>
                      <a:prstDash val="solid"/>
                      <a:round/>
                      <a:headEnd type="none" w="med" len="med"/>
                      <a:tailEnd type="none" w="med" len="med"/>
                    </a:lnT>
                    <a:lnB w="9525" cap="flat" cmpd="sng" algn="ctr">
                      <a:solidFill>
                        <a:srgbClr val="D6DEE9"/>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36414F"/>
                          </a:solidFill>
                          <a:latin typeface="Open Sans" pitchFamily="34" charset="0"/>
                          <a:ea typeface="Open Sans" pitchFamily="34" charset="-122"/>
                          <a:cs typeface="Open Sans" pitchFamily="34" charset="-120"/>
                        </a:rPr>
                        <a:t>0</a:t>
                      </a:r>
                      <a:endParaRPr lang="en-US" sz="1100" dirty="0">
                        <a:latin typeface="Open Sans" charset="0"/>
                        <a:ea typeface="Open Sans" charset="0"/>
                        <a:cs typeface="Open Sans" charset="0"/>
                      </a:endParaRPr>
                    </a:p>
                  </a:txBody>
                  <a:tcPr anchor="ctr">
                    <a:lnL w="9525" cap="flat" cmpd="sng" algn="ctr">
                      <a:solidFill>
                        <a:srgbClr val="D6DEE9"/>
                      </a:solidFill>
                      <a:prstDash val="solid"/>
                      <a:round/>
                      <a:headEnd type="none" w="med" len="med"/>
                      <a:tailEnd type="none" w="med" len="med"/>
                    </a:lnL>
                    <a:lnR w="9525" cap="flat" cmpd="sng" algn="ctr">
                      <a:solidFill>
                        <a:srgbClr val="D6DEE9"/>
                      </a:solidFill>
                      <a:prstDash val="solid"/>
                      <a:round/>
                      <a:headEnd type="none" w="med" len="med"/>
                      <a:tailEnd type="none" w="med" len="med"/>
                    </a:lnR>
                    <a:lnT w="9525" cap="flat" cmpd="sng" algn="ctr">
                      <a:solidFill>
                        <a:srgbClr val="D6DEE9"/>
                      </a:solidFill>
                      <a:prstDash val="solid"/>
                      <a:round/>
                      <a:headEnd type="none" w="med" len="med"/>
                      <a:tailEnd type="none" w="med" len="med"/>
                    </a:lnT>
                    <a:lnB w="9525" cap="flat" cmpd="sng" algn="ctr">
                      <a:solidFill>
                        <a:srgbClr val="D6DEE9"/>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36414F"/>
                          </a:solidFill>
                          <a:latin typeface="Open Sans" pitchFamily="34" charset="0"/>
                          <a:ea typeface="Open Sans" pitchFamily="34" charset="-122"/>
                          <a:cs typeface="Open Sans" pitchFamily="34" charset="-120"/>
                        </a:rPr>
                        <a:t>0</a:t>
                      </a:r>
                      <a:endParaRPr lang="en-US" sz="1100" dirty="0">
                        <a:latin typeface="Open Sans" charset="0"/>
                        <a:ea typeface="Open Sans" charset="0"/>
                        <a:cs typeface="Open Sans" charset="0"/>
                      </a:endParaRPr>
                    </a:p>
                  </a:txBody>
                  <a:tcPr anchor="ctr">
                    <a:lnL w="9525" cap="flat" cmpd="sng" algn="ctr">
                      <a:solidFill>
                        <a:srgbClr val="D6DEE9"/>
                      </a:solidFill>
                      <a:prstDash val="solid"/>
                      <a:round/>
                      <a:headEnd type="none" w="med" len="med"/>
                      <a:tailEnd type="none" w="med" len="med"/>
                    </a:lnL>
                    <a:lnR w="9525" cap="flat" cmpd="sng" algn="ctr">
                      <a:solidFill>
                        <a:srgbClr val="D6DEE9"/>
                      </a:solidFill>
                      <a:prstDash val="solid"/>
                      <a:round/>
                      <a:headEnd type="none" w="med" len="med"/>
                      <a:tailEnd type="none" w="med" len="med"/>
                    </a:lnR>
                    <a:lnT w="9525" cap="flat" cmpd="sng" algn="ctr">
                      <a:solidFill>
                        <a:srgbClr val="D6DEE9"/>
                      </a:solidFill>
                      <a:prstDash val="solid"/>
                      <a:round/>
                      <a:headEnd type="none" w="med" len="med"/>
                      <a:tailEnd type="none" w="med" len="med"/>
                    </a:lnT>
                    <a:lnB w="9525" cap="flat" cmpd="sng" algn="ctr">
                      <a:solidFill>
                        <a:srgbClr val="D6DEE9"/>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29184">
                <a:tc>
                  <a:txBody>
                    <a:bodyPr/>
                    <a:lstStyle/>
                    <a:p>
                      <a:pPr marL="0" indent="0">
                        <a:buNone/>
                      </a:pPr>
                      <a:r>
                        <a:rPr lang="en-US" sz="1100" dirty="0">
                          <a:solidFill>
                            <a:srgbClr val="36414F"/>
                          </a:solidFill>
                          <a:latin typeface="Open Sans" pitchFamily="34" charset="0"/>
                          <a:ea typeface="Open Sans" pitchFamily="34" charset="-122"/>
                          <a:cs typeface="Open Sans" pitchFamily="34" charset="-120"/>
                        </a:rPr>
                        <a:t>2 hrs 1 min – 5 hrs 59 min</a:t>
                      </a:r>
                      <a:endParaRPr lang="en-US" sz="1100" dirty="0">
                        <a:latin typeface="Open Sans" charset="0"/>
                        <a:ea typeface="Open Sans" charset="0"/>
                        <a:cs typeface="Open Sans" charset="0"/>
                      </a:endParaRPr>
                    </a:p>
                  </a:txBody>
                  <a:tcPr anchor="ctr">
                    <a:lnL w="9525" cap="flat" cmpd="sng" algn="ctr">
                      <a:solidFill>
                        <a:srgbClr val="D6DEE9"/>
                      </a:solidFill>
                      <a:prstDash val="solid"/>
                      <a:round/>
                      <a:headEnd type="none" w="med" len="med"/>
                      <a:tailEnd type="none" w="med" len="med"/>
                    </a:lnL>
                    <a:lnR w="9525" cap="flat" cmpd="sng" algn="ctr">
                      <a:solidFill>
                        <a:srgbClr val="D6DEE9"/>
                      </a:solidFill>
                      <a:prstDash val="solid"/>
                      <a:round/>
                      <a:headEnd type="none" w="med" len="med"/>
                      <a:tailEnd type="none" w="med" len="med"/>
                    </a:lnR>
                    <a:lnT w="9525" cap="flat" cmpd="sng" algn="ctr">
                      <a:solidFill>
                        <a:srgbClr val="D6DEE9"/>
                      </a:solidFill>
                      <a:prstDash val="solid"/>
                      <a:round/>
                      <a:headEnd type="none" w="med" len="med"/>
                      <a:tailEnd type="none" w="med" len="med"/>
                    </a:lnT>
                    <a:lnB w="9525" cap="flat" cmpd="sng" algn="ctr">
                      <a:solidFill>
                        <a:srgbClr val="D6DEE9"/>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36414F"/>
                          </a:solidFill>
                          <a:latin typeface="Open Sans" pitchFamily="34" charset="0"/>
                          <a:ea typeface="Open Sans" pitchFamily="34" charset="-122"/>
                          <a:cs typeface="Open Sans" pitchFamily="34" charset="-120"/>
                        </a:rPr>
                        <a:t>1</a:t>
                      </a:r>
                      <a:endParaRPr lang="en-US" sz="1100" dirty="0">
                        <a:latin typeface="Open Sans" charset="0"/>
                        <a:ea typeface="Open Sans" charset="0"/>
                        <a:cs typeface="Open Sans" charset="0"/>
                      </a:endParaRPr>
                    </a:p>
                  </a:txBody>
                  <a:tcPr anchor="ctr">
                    <a:lnL w="9525" cap="flat" cmpd="sng" algn="ctr">
                      <a:solidFill>
                        <a:srgbClr val="D6DEE9"/>
                      </a:solidFill>
                      <a:prstDash val="solid"/>
                      <a:round/>
                      <a:headEnd type="none" w="med" len="med"/>
                      <a:tailEnd type="none" w="med" len="med"/>
                    </a:lnL>
                    <a:lnR w="9525" cap="flat" cmpd="sng" algn="ctr">
                      <a:solidFill>
                        <a:srgbClr val="D6DEE9"/>
                      </a:solidFill>
                      <a:prstDash val="solid"/>
                      <a:round/>
                      <a:headEnd type="none" w="med" len="med"/>
                      <a:tailEnd type="none" w="med" len="med"/>
                    </a:lnR>
                    <a:lnT w="9525" cap="flat" cmpd="sng" algn="ctr">
                      <a:solidFill>
                        <a:srgbClr val="D6DEE9"/>
                      </a:solidFill>
                      <a:prstDash val="solid"/>
                      <a:round/>
                      <a:headEnd type="none" w="med" len="med"/>
                      <a:tailEnd type="none" w="med" len="med"/>
                    </a:lnT>
                    <a:lnB w="9525" cap="flat" cmpd="sng" algn="ctr">
                      <a:solidFill>
                        <a:srgbClr val="D6DEE9"/>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36414F"/>
                          </a:solidFill>
                          <a:latin typeface="Open Sans" pitchFamily="34" charset="0"/>
                          <a:ea typeface="Open Sans" pitchFamily="34" charset="-122"/>
                          <a:cs typeface="Open Sans" pitchFamily="34" charset="-120"/>
                        </a:rPr>
                        <a:t>0</a:t>
                      </a:r>
                      <a:endParaRPr lang="en-US" sz="1100" dirty="0">
                        <a:latin typeface="Open Sans" charset="0"/>
                        <a:ea typeface="Open Sans" charset="0"/>
                        <a:cs typeface="Open Sans" charset="0"/>
                      </a:endParaRPr>
                    </a:p>
                  </a:txBody>
                  <a:tcPr anchor="ctr">
                    <a:lnL w="9525" cap="flat" cmpd="sng" algn="ctr">
                      <a:solidFill>
                        <a:srgbClr val="D6DEE9"/>
                      </a:solidFill>
                      <a:prstDash val="solid"/>
                      <a:round/>
                      <a:headEnd type="none" w="med" len="med"/>
                      <a:tailEnd type="none" w="med" len="med"/>
                    </a:lnL>
                    <a:lnR w="9525" cap="flat" cmpd="sng" algn="ctr">
                      <a:solidFill>
                        <a:srgbClr val="D6DEE9"/>
                      </a:solidFill>
                      <a:prstDash val="solid"/>
                      <a:round/>
                      <a:headEnd type="none" w="med" len="med"/>
                      <a:tailEnd type="none" w="med" len="med"/>
                    </a:lnR>
                    <a:lnT w="9525" cap="flat" cmpd="sng" algn="ctr">
                      <a:solidFill>
                        <a:srgbClr val="D6DEE9"/>
                      </a:solidFill>
                      <a:prstDash val="solid"/>
                      <a:round/>
                      <a:headEnd type="none" w="med" len="med"/>
                      <a:tailEnd type="none" w="med" len="med"/>
                    </a:lnT>
                    <a:lnB w="9525" cap="flat" cmpd="sng" algn="ctr">
                      <a:solidFill>
                        <a:srgbClr val="D6DEE9"/>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329184">
                <a:tc>
                  <a:txBody>
                    <a:bodyPr/>
                    <a:lstStyle/>
                    <a:p>
                      <a:pPr marL="0" indent="0">
                        <a:buNone/>
                      </a:pPr>
                      <a:r>
                        <a:rPr lang="en-US" sz="1100" dirty="0">
                          <a:solidFill>
                            <a:srgbClr val="36414F"/>
                          </a:solidFill>
                          <a:latin typeface="Open Sans" pitchFamily="34" charset="0"/>
                          <a:ea typeface="Open Sans" pitchFamily="34" charset="-122"/>
                          <a:cs typeface="Open Sans" pitchFamily="34" charset="-120"/>
                        </a:rPr>
                        <a:t>6 hrs</a:t>
                      </a:r>
                      <a:endParaRPr lang="en-US" sz="1100" dirty="0">
                        <a:latin typeface="Open Sans" charset="0"/>
                        <a:ea typeface="Open Sans" charset="0"/>
                        <a:cs typeface="Open Sans" charset="0"/>
                      </a:endParaRPr>
                    </a:p>
                  </a:txBody>
                  <a:tcPr anchor="ctr">
                    <a:lnL w="9525" cap="flat" cmpd="sng" algn="ctr">
                      <a:solidFill>
                        <a:srgbClr val="D6DEE9"/>
                      </a:solidFill>
                      <a:prstDash val="solid"/>
                      <a:round/>
                      <a:headEnd type="none" w="med" len="med"/>
                      <a:tailEnd type="none" w="med" len="med"/>
                    </a:lnL>
                    <a:lnR w="9525" cap="flat" cmpd="sng" algn="ctr">
                      <a:solidFill>
                        <a:srgbClr val="D6DEE9"/>
                      </a:solidFill>
                      <a:prstDash val="solid"/>
                      <a:round/>
                      <a:headEnd type="none" w="med" len="med"/>
                      <a:tailEnd type="none" w="med" len="med"/>
                    </a:lnR>
                    <a:lnT w="9525" cap="flat" cmpd="sng" algn="ctr">
                      <a:solidFill>
                        <a:srgbClr val="D6DEE9"/>
                      </a:solidFill>
                      <a:prstDash val="solid"/>
                      <a:round/>
                      <a:headEnd type="none" w="med" len="med"/>
                      <a:tailEnd type="none" w="med" len="med"/>
                    </a:lnT>
                    <a:lnB w="9525" cap="flat" cmpd="sng" algn="ctr">
                      <a:solidFill>
                        <a:srgbClr val="D6DEE9"/>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36414F"/>
                          </a:solidFill>
                          <a:latin typeface="Open Sans" pitchFamily="34" charset="0"/>
                          <a:ea typeface="Open Sans" pitchFamily="34" charset="-122"/>
                          <a:cs typeface="Open Sans" pitchFamily="34" charset="-120"/>
                        </a:rPr>
                        <a:t>1</a:t>
                      </a:r>
                      <a:endParaRPr lang="en-US" sz="1100" dirty="0">
                        <a:latin typeface="Open Sans" charset="0"/>
                        <a:ea typeface="Open Sans" charset="0"/>
                        <a:cs typeface="Open Sans" charset="0"/>
                      </a:endParaRPr>
                    </a:p>
                  </a:txBody>
                  <a:tcPr anchor="ctr">
                    <a:lnL w="9525" cap="flat" cmpd="sng" algn="ctr">
                      <a:solidFill>
                        <a:srgbClr val="D6DEE9"/>
                      </a:solidFill>
                      <a:prstDash val="solid"/>
                      <a:round/>
                      <a:headEnd type="none" w="med" len="med"/>
                      <a:tailEnd type="none" w="med" len="med"/>
                    </a:lnL>
                    <a:lnR w="9525" cap="flat" cmpd="sng" algn="ctr">
                      <a:solidFill>
                        <a:srgbClr val="D6DEE9"/>
                      </a:solidFill>
                      <a:prstDash val="solid"/>
                      <a:round/>
                      <a:headEnd type="none" w="med" len="med"/>
                      <a:tailEnd type="none" w="med" len="med"/>
                    </a:lnR>
                    <a:lnT w="9525" cap="flat" cmpd="sng" algn="ctr">
                      <a:solidFill>
                        <a:srgbClr val="D6DEE9"/>
                      </a:solidFill>
                      <a:prstDash val="solid"/>
                      <a:round/>
                      <a:headEnd type="none" w="med" len="med"/>
                      <a:tailEnd type="none" w="med" len="med"/>
                    </a:lnT>
                    <a:lnB w="9525" cap="flat" cmpd="sng" algn="ctr">
                      <a:solidFill>
                        <a:srgbClr val="D6DEE9"/>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36414F"/>
                          </a:solidFill>
                          <a:latin typeface="Open Sans" pitchFamily="34" charset="0"/>
                          <a:ea typeface="Open Sans" pitchFamily="34" charset="-122"/>
                          <a:cs typeface="Open Sans" pitchFamily="34" charset="-120"/>
                        </a:rPr>
                        <a:t>1</a:t>
                      </a:r>
                      <a:endParaRPr lang="en-US" sz="1100" dirty="0">
                        <a:latin typeface="Open Sans" charset="0"/>
                        <a:ea typeface="Open Sans" charset="0"/>
                        <a:cs typeface="Open Sans" charset="0"/>
                      </a:endParaRPr>
                    </a:p>
                  </a:txBody>
                  <a:tcPr anchor="ctr">
                    <a:lnL w="9525" cap="flat" cmpd="sng" algn="ctr">
                      <a:solidFill>
                        <a:srgbClr val="D6DEE9"/>
                      </a:solidFill>
                      <a:prstDash val="solid"/>
                      <a:round/>
                      <a:headEnd type="none" w="med" len="med"/>
                      <a:tailEnd type="none" w="med" len="med"/>
                    </a:lnL>
                    <a:lnR w="9525" cap="flat" cmpd="sng" algn="ctr">
                      <a:solidFill>
                        <a:srgbClr val="D6DEE9"/>
                      </a:solidFill>
                      <a:prstDash val="solid"/>
                      <a:round/>
                      <a:headEnd type="none" w="med" len="med"/>
                      <a:tailEnd type="none" w="med" len="med"/>
                    </a:lnR>
                    <a:lnT w="9525" cap="flat" cmpd="sng" algn="ctr">
                      <a:solidFill>
                        <a:srgbClr val="D6DEE9"/>
                      </a:solidFill>
                      <a:prstDash val="solid"/>
                      <a:round/>
                      <a:headEnd type="none" w="med" len="med"/>
                      <a:tailEnd type="none" w="med" len="med"/>
                    </a:lnT>
                    <a:lnB w="9525" cap="flat" cmpd="sng" algn="ctr">
                      <a:solidFill>
                        <a:srgbClr val="D6DEE9"/>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329184">
                <a:tc>
                  <a:txBody>
                    <a:bodyPr/>
                    <a:lstStyle/>
                    <a:p>
                      <a:pPr marL="0" indent="0">
                        <a:buNone/>
                      </a:pPr>
                      <a:r>
                        <a:rPr lang="en-US" sz="1100" dirty="0">
                          <a:solidFill>
                            <a:srgbClr val="36414F"/>
                          </a:solidFill>
                          <a:latin typeface="Open Sans" pitchFamily="34" charset="0"/>
                          <a:ea typeface="Open Sans" pitchFamily="34" charset="-122"/>
                          <a:cs typeface="Open Sans" pitchFamily="34" charset="-120"/>
                        </a:rPr>
                        <a:t>6 hrs 1 min – 10 hrs</a:t>
                      </a:r>
                      <a:endParaRPr lang="en-US" sz="1100" dirty="0">
                        <a:latin typeface="Open Sans" charset="0"/>
                        <a:ea typeface="Open Sans" charset="0"/>
                        <a:cs typeface="Open Sans" charset="0"/>
                      </a:endParaRPr>
                    </a:p>
                  </a:txBody>
                  <a:tcPr anchor="ctr">
                    <a:lnL w="9525" cap="flat" cmpd="sng" algn="ctr">
                      <a:solidFill>
                        <a:srgbClr val="D6DEE9"/>
                      </a:solidFill>
                      <a:prstDash val="solid"/>
                      <a:round/>
                      <a:headEnd type="none" w="med" len="med"/>
                      <a:tailEnd type="none" w="med" len="med"/>
                    </a:lnL>
                    <a:lnR w="9525" cap="flat" cmpd="sng" algn="ctr">
                      <a:solidFill>
                        <a:srgbClr val="D6DEE9"/>
                      </a:solidFill>
                      <a:prstDash val="solid"/>
                      <a:round/>
                      <a:headEnd type="none" w="med" len="med"/>
                      <a:tailEnd type="none" w="med" len="med"/>
                    </a:lnR>
                    <a:lnT w="9525" cap="flat" cmpd="sng" algn="ctr">
                      <a:solidFill>
                        <a:srgbClr val="D6DEE9"/>
                      </a:solidFill>
                      <a:prstDash val="solid"/>
                      <a:round/>
                      <a:headEnd type="none" w="med" len="med"/>
                      <a:tailEnd type="none" w="med" len="med"/>
                    </a:lnT>
                    <a:lnB w="9525" cap="flat" cmpd="sng" algn="ctr">
                      <a:solidFill>
                        <a:srgbClr val="D6DEE9"/>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36414F"/>
                          </a:solidFill>
                          <a:latin typeface="Open Sans" pitchFamily="34" charset="0"/>
                          <a:ea typeface="Open Sans" pitchFamily="34" charset="-122"/>
                          <a:cs typeface="Open Sans" pitchFamily="34" charset="-120"/>
                        </a:rPr>
                        <a:t>2</a:t>
                      </a:r>
                      <a:endParaRPr lang="en-US" sz="1100" dirty="0">
                        <a:latin typeface="Open Sans" charset="0"/>
                        <a:ea typeface="Open Sans" charset="0"/>
                        <a:cs typeface="Open Sans" charset="0"/>
                      </a:endParaRPr>
                    </a:p>
                  </a:txBody>
                  <a:tcPr anchor="ctr">
                    <a:lnL w="9525" cap="flat" cmpd="sng" algn="ctr">
                      <a:solidFill>
                        <a:srgbClr val="D6DEE9"/>
                      </a:solidFill>
                      <a:prstDash val="solid"/>
                      <a:round/>
                      <a:headEnd type="none" w="med" len="med"/>
                      <a:tailEnd type="none" w="med" len="med"/>
                    </a:lnL>
                    <a:lnR w="9525" cap="flat" cmpd="sng" algn="ctr">
                      <a:solidFill>
                        <a:srgbClr val="D6DEE9"/>
                      </a:solidFill>
                      <a:prstDash val="solid"/>
                      <a:round/>
                      <a:headEnd type="none" w="med" len="med"/>
                      <a:tailEnd type="none" w="med" len="med"/>
                    </a:lnR>
                    <a:lnT w="9525" cap="flat" cmpd="sng" algn="ctr">
                      <a:solidFill>
                        <a:srgbClr val="D6DEE9"/>
                      </a:solidFill>
                      <a:prstDash val="solid"/>
                      <a:round/>
                      <a:headEnd type="none" w="med" len="med"/>
                      <a:tailEnd type="none" w="med" len="med"/>
                    </a:lnT>
                    <a:lnB w="9525" cap="flat" cmpd="sng" algn="ctr">
                      <a:solidFill>
                        <a:srgbClr val="D6DEE9"/>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36414F"/>
                          </a:solidFill>
                          <a:latin typeface="Open Sans" pitchFamily="34" charset="0"/>
                          <a:ea typeface="Open Sans" pitchFamily="34" charset="-122"/>
                          <a:cs typeface="Open Sans" pitchFamily="34" charset="-120"/>
                        </a:rPr>
                        <a:t>1</a:t>
                      </a:r>
                      <a:endParaRPr lang="en-US" sz="1100" dirty="0">
                        <a:latin typeface="Open Sans" charset="0"/>
                        <a:ea typeface="Open Sans" charset="0"/>
                        <a:cs typeface="Open Sans" charset="0"/>
                      </a:endParaRPr>
                    </a:p>
                  </a:txBody>
                  <a:tcPr anchor="ctr">
                    <a:lnL w="9525" cap="flat" cmpd="sng" algn="ctr">
                      <a:solidFill>
                        <a:srgbClr val="D6DEE9"/>
                      </a:solidFill>
                      <a:prstDash val="solid"/>
                      <a:round/>
                      <a:headEnd type="none" w="med" len="med"/>
                      <a:tailEnd type="none" w="med" len="med"/>
                    </a:lnL>
                    <a:lnR w="9525" cap="flat" cmpd="sng" algn="ctr">
                      <a:solidFill>
                        <a:srgbClr val="D6DEE9"/>
                      </a:solidFill>
                      <a:prstDash val="solid"/>
                      <a:round/>
                      <a:headEnd type="none" w="med" len="med"/>
                      <a:tailEnd type="none" w="med" len="med"/>
                    </a:lnR>
                    <a:lnT w="9525" cap="flat" cmpd="sng" algn="ctr">
                      <a:solidFill>
                        <a:srgbClr val="D6DEE9"/>
                      </a:solidFill>
                      <a:prstDash val="solid"/>
                      <a:round/>
                      <a:headEnd type="none" w="med" len="med"/>
                      <a:tailEnd type="none" w="med" len="med"/>
                    </a:lnT>
                    <a:lnB w="9525" cap="flat" cmpd="sng" algn="ctr">
                      <a:solidFill>
                        <a:srgbClr val="D6DEE9"/>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bl>
          </a:graphicData>
        </a:graphic>
      </p:graphicFrame>
      <p:sp>
        <p:nvSpPr>
          <p:cNvPr id="7" name="Shape 3"/>
          <p:cNvSpPr/>
          <p:nvPr/>
        </p:nvSpPr>
        <p:spPr>
          <a:xfrm>
            <a:off x="640080" y="3950208"/>
            <a:ext cx="5303520" cy="1167224"/>
          </a:xfrm>
          <a:prstGeom prst="roundRect">
            <a:avLst>
              <a:gd name="adj" fmla="val 4737"/>
            </a:avLst>
          </a:prstGeom>
          <a:solidFill>
            <a:srgbClr val="F6F0E2"/>
          </a:solidFill>
          <a:ln w="9525">
            <a:solidFill>
              <a:srgbClr val="D6DEE9"/>
            </a:solidFill>
            <a:prstDash val="solid"/>
          </a:ln>
          <a:effectLst>
            <a:outerShdw blurRad="101600" dist="25400" dir="5400000" algn="bl" rotWithShape="0">
              <a:srgbClr val="9AA6B5">
                <a:alpha val="18000"/>
              </a:srgbClr>
            </a:outerShdw>
          </a:effectLst>
        </p:spPr>
        <p:txBody>
          <a:bodyPr/>
          <a:lstStyle/>
          <a:p>
            <a:endParaRPr lang="en-US"/>
          </a:p>
        </p:txBody>
      </p:sp>
      <p:sp>
        <p:nvSpPr>
          <p:cNvPr id="8" name="Text 4"/>
          <p:cNvSpPr txBox="1"/>
          <p:nvPr/>
        </p:nvSpPr>
        <p:spPr>
          <a:xfrm>
            <a:off x="914400" y="4160520"/>
            <a:ext cx="4754880" cy="1371600"/>
          </a:xfrm>
          <a:prstGeom prst="rect">
            <a:avLst/>
          </a:prstGeom>
          <a:noFill/>
          <a:ln/>
        </p:spPr>
        <p:txBody>
          <a:bodyPr wrap="square" lIns="0" tIns="0" rIns="0" bIns="0" rtlCol="0" anchor="t"/>
          <a:lstStyle/>
          <a:p>
            <a:pPr marL="342900" indent="-342900">
              <a:lnSpc>
                <a:spcPct val="112000"/>
              </a:lnSpc>
              <a:spcAft>
                <a:spcPts val="700"/>
              </a:spcAft>
              <a:buSzPct val="100000"/>
              <a:buChar char="•"/>
            </a:pPr>
            <a:r>
              <a:rPr lang="en-US" sz="1100" dirty="0">
                <a:solidFill>
                  <a:srgbClr val="36414F"/>
                </a:solidFill>
                <a:latin typeface="Open Sans" pitchFamily="34" charset="0"/>
                <a:ea typeface="Open Sans" pitchFamily="34" charset="-122"/>
                <a:cs typeface="Open Sans" pitchFamily="34" charset="-120"/>
              </a:rPr>
              <a:t>10  minute rest breaks are paid — do not clock out. You can take them in the break/conference room, on the porch, or outside.</a:t>
            </a:r>
            <a:endParaRPr lang="en-US" sz="1100" dirty="0"/>
          </a:p>
          <a:p>
            <a:pPr marL="342900" indent="-342900">
              <a:lnSpc>
                <a:spcPct val="112000"/>
              </a:lnSpc>
              <a:spcAft>
                <a:spcPts val="700"/>
              </a:spcAft>
              <a:buSzPct val="100000"/>
              <a:buChar char="•"/>
            </a:pPr>
            <a:r>
              <a:rPr lang="en-US" sz="1100" dirty="0">
                <a:solidFill>
                  <a:srgbClr val="36414F"/>
                </a:solidFill>
                <a:latin typeface="Open Sans" pitchFamily="34" charset="0"/>
                <a:ea typeface="Open Sans" pitchFamily="34" charset="-122"/>
                <a:cs typeface="Open Sans" pitchFamily="34" charset="-120"/>
              </a:rPr>
              <a:t>Meal periods (30 continuous, uninterrupted minutes) are unpaid.</a:t>
            </a:r>
            <a:endParaRPr lang="en-US" sz="1100" dirty="0"/>
          </a:p>
        </p:txBody>
      </p:sp>
      <p:sp>
        <p:nvSpPr>
          <p:cNvPr id="9" name="Shape 5"/>
          <p:cNvSpPr/>
          <p:nvPr/>
        </p:nvSpPr>
        <p:spPr>
          <a:xfrm>
            <a:off x="6245352" y="1627632"/>
            <a:ext cx="5303520" cy="1938528"/>
          </a:xfrm>
          <a:prstGeom prst="roundRect">
            <a:avLst>
              <a:gd name="adj" fmla="val 4245"/>
            </a:avLst>
          </a:prstGeom>
          <a:solidFill>
            <a:srgbClr val="E6EDF6"/>
          </a:solidFill>
          <a:ln w="9525">
            <a:solidFill>
              <a:srgbClr val="D6DEE9"/>
            </a:solidFill>
            <a:prstDash val="solid"/>
          </a:ln>
          <a:effectLst>
            <a:outerShdw blurRad="101600" dist="25400" dir="5400000" algn="bl" rotWithShape="0">
              <a:srgbClr val="9AA6B5">
                <a:alpha val="18000"/>
              </a:srgbClr>
            </a:outerShdw>
          </a:effectLst>
        </p:spPr>
        <p:txBody>
          <a:bodyPr/>
          <a:lstStyle/>
          <a:p>
            <a:endParaRPr lang="en-US"/>
          </a:p>
        </p:txBody>
      </p:sp>
      <p:sp>
        <p:nvSpPr>
          <p:cNvPr id="6" name="Text 6"/>
          <p:cNvSpPr txBox="1"/>
          <p:nvPr/>
        </p:nvSpPr>
        <p:spPr>
          <a:xfrm>
            <a:off x="6519672" y="1792224"/>
            <a:ext cx="4754880" cy="384048"/>
          </a:xfrm>
          <a:prstGeom prst="rect">
            <a:avLst/>
          </a:prstGeom>
          <a:noFill/>
          <a:ln/>
        </p:spPr>
        <p:txBody>
          <a:bodyPr wrap="square" lIns="0" tIns="0" rIns="0" bIns="0" rtlCol="0" anchor="ctr"/>
          <a:lstStyle/>
          <a:p>
            <a:pPr marL="0" indent="0">
              <a:buNone/>
            </a:pPr>
            <a:r>
              <a:rPr lang="en-US" sz="1500" b="1" dirty="0">
                <a:solidFill>
                  <a:srgbClr val="263552"/>
                </a:solidFill>
                <a:latin typeface="Open Sans" pitchFamily="34" charset="0"/>
                <a:ea typeface="Open Sans" pitchFamily="34" charset="-122"/>
                <a:cs typeface="Open Sans" pitchFamily="34" charset="-120"/>
              </a:rPr>
              <a:t>Time off (unpaid)</a:t>
            </a:r>
            <a:endParaRPr lang="en-US" sz="1500" dirty="0"/>
          </a:p>
        </p:txBody>
      </p:sp>
      <p:sp>
        <p:nvSpPr>
          <p:cNvPr id="11" name="Text 7"/>
          <p:cNvSpPr txBox="1"/>
          <p:nvPr/>
        </p:nvSpPr>
        <p:spPr>
          <a:xfrm>
            <a:off x="6519672" y="2240280"/>
            <a:ext cx="4754880" cy="1280160"/>
          </a:xfrm>
          <a:prstGeom prst="rect">
            <a:avLst/>
          </a:prstGeom>
          <a:noFill/>
          <a:ln/>
        </p:spPr>
        <p:txBody>
          <a:bodyPr wrap="square" lIns="0" tIns="0" rIns="0" bIns="0" rtlCol="0" anchor="t"/>
          <a:lstStyle/>
          <a:p>
            <a:pPr marL="342900" indent="-342900">
              <a:lnSpc>
                <a:spcPct val="112000"/>
              </a:lnSpc>
              <a:spcAft>
                <a:spcPts val="700"/>
              </a:spcAft>
              <a:buSzPct val="100000"/>
              <a:buChar char="•"/>
            </a:pPr>
            <a:r>
              <a:rPr lang="en-US" sz="1100" dirty="0">
                <a:solidFill>
                  <a:srgbClr val="36414F"/>
                </a:solidFill>
                <a:latin typeface="Open Sans" pitchFamily="34" charset="0"/>
                <a:ea typeface="Open Sans" pitchFamily="34" charset="-122"/>
                <a:cs typeface="Open Sans" pitchFamily="34" charset="-120"/>
              </a:rPr>
              <a:t>Admin staff request time off online through Patriot.</a:t>
            </a:r>
            <a:endParaRPr lang="en-US" sz="1100" dirty="0"/>
          </a:p>
          <a:p>
            <a:pPr marL="342900" indent="-342900">
              <a:lnSpc>
                <a:spcPct val="112000"/>
              </a:lnSpc>
              <a:spcAft>
                <a:spcPts val="700"/>
              </a:spcAft>
              <a:buSzPct val="100000"/>
              <a:buChar char="•"/>
            </a:pPr>
            <a:r>
              <a:rPr lang="en-US" sz="1100" dirty="0">
                <a:solidFill>
                  <a:srgbClr val="36414F"/>
                </a:solidFill>
                <a:latin typeface="Open Sans" pitchFamily="34" charset="0"/>
                <a:ea typeface="Open Sans" pitchFamily="34" charset="-122"/>
                <a:cs typeface="Open Sans" pitchFamily="34" charset="-120"/>
              </a:rPr>
              <a:t>Coordinate with the school closure schedule or non-work hours wherever possible.</a:t>
            </a:r>
            <a:endParaRPr lang="en-US" sz="1100" dirty="0"/>
          </a:p>
          <a:p>
            <a:pPr marL="342900" indent="-342900">
              <a:lnSpc>
                <a:spcPct val="112000"/>
              </a:lnSpc>
              <a:spcAft>
                <a:spcPts val="700"/>
              </a:spcAft>
              <a:buSzPct val="100000"/>
              <a:buChar char="•"/>
            </a:pPr>
            <a:r>
              <a:rPr lang="en-US" sz="1100" dirty="0">
                <a:solidFill>
                  <a:srgbClr val="36414F"/>
                </a:solidFill>
                <a:latin typeface="Open Sans" pitchFamily="34" charset="0"/>
                <a:ea typeface="Open Sans" pitchFamily="34" charset="-122"/>
                <a:cs typeface="Open Sans" pitchFamily="34" charset="-120"/>
              </a:rPr>
              <a:t>FYI Teachers request time off through Opus1 — their request isn't complete until sub or makeup details are coordinated with the Office Manager.</a:t>
            </a:r>
            <a:endParaRPr lang="en-US" sz="1100" dirty="0"/>
          </a:p>
        </p:txBody>
      </p:sp>
      <p:sp>
        <p:nvSpPr>
          <p:cNvPr id="12" name="Shape 8"/>
          <p:cNvSpPr/>
          <p:nvPr/>
        </p:nvSpPr>
        <p:spPr>
          <a:xfrm>
            <a:off x="6245352" y="3749040"/>
            <a:ext cx="5303520" cy="2148840"/>
          </a:xfrm>
          <a:prstGeom prst="roundRect">
            <a:avLst>
              <a:gd name="adj" fmla="val 3830"/>
            </a:avLst>
          </a:prstGeom>
          <a:solidFill>
            <a:srgbClr val="E6EDF6"/>
          </a:solidFill>
          <a:ln w="9525">
            <a:solidFill>
              <a:srgbClr val="D6DEE9"/>
            </a:solidFill>
            <a:prstDash val="solid"/>
          </a:ln>
          <a:effectLst>
            <a:outerShdw blurRad="101600" dist="25400" dir="5400000" algn="bl" rotWithShape="0">
              <a:srgbClr val="9AA6B5">
                <a:alpha val="18000"/>
              </a:srgbClr>
            </a:outerShdw>
          </a:effectLst>
        </p:spPr>
        <p:txBody>
          <a:bodyPr/>
          <a:lstStyle/>
          <a:p>
            <a:endParaRPr lang="en-US"/>
          </a:p>
        </p:txBody>
      </p:sp>
      <p:sp>
        <p:nvSpPr>
          <p:cNvPr id="13" name="Text 9"/>
          <p:cNvSpPr txBox="1"/>
          <p:nvPr/>
        </p:nvSpPr>
        <p:spPr>
          <a:xfrm>
            <a:off x="6519672" y="3913632"/>
            <a:ext cx="4754880" cy="384048"/>
          </a:xfrm>
          <a:prstGeom prst="rect">
            <a:avLst/>
          </a:prstGeom>
          <a:noFill/>
          <a:ln/>
        </p:spPr>
        <p:txBody>
          <a:bodyPr wrap="square" lIns="0" tIns="0" rIns="0" bIns="0" rtlCol="0" anchor="ctr"/>
          <a:lstStyle/>
          <a:p>
            <a:pPr marL="0" indent="0">
              <a:buNone/>
            </a:pPr>
            <a:r>
              <a:rPr lang="en-US" sz="1500" b="1" dirty="0">
                <a:solidFill>
                  <a:srgbClr val="263552"/>
                </a:solidFill>
                <a:latin typeface="Open Sans" pitchFamily="34" charset="0"/>
                <a:ea typeface="Open Sans" pitchFamily="34" charset="-122"/>
                <a:cs typeface="Open Sans" pitchFamily="34" charset="-120"/>
              </a:rPr>
              <a:t>Paid sick leave</a:t>
            </a:r>
            <a:endParaRPr lang="en-US" sz="1500" dirty="0"/>
          </a:p>
        </p:txBody>
      </p:sp>
      <p:sp>
        <p:nvSpPr>
          <p:cNvPr id="14" name="Text 10"/>
          <p:cNvSpPr txBox="1"/>
          <p:nvPr/>
        </p:nvSpPr>
        <p:spPr>
          <a:xfrm>
            <a:off x="6519672" y="4361688"/>
            <a:ext cx="4754880" cy="1280160"/>
          </a:xfrm>
          <a:prstGeom prst="rect">
            <a:avLst/>
          </a:prstGeom>
          <a:noFill/>
          <a:ln/>
        </p:spPr>
        <p:txBody>
          <a:bodyPr wrap="square" lIns="0" tIns="0" rIns="0" bIns="0" rtlCol="0" anchor="t"/>
          <a:lstStyle/>
          <a:p>
            <a:pPr marL="342900" indent="-342900">
              <a:lnSpc>
                <a:spcPct val="112000"/>
              </a:lnSpc>
              <a:spcAft>
                <a:spcPts val="700"/>
              </a:spcAft>
              <a:buSzPct val="100000"/>
              <a:buChar char="•"/>
            </a:pPr>
            <a:r>
              <a:rPr lang="en-US" sz="1100" dirty="0">
                <a:solidFill>
                  <a:srgbClr val="36414F"/>
                </a:solidFill>
                <a:latin typeface="Open Sans" pitchFamily="34" charset="0"/>
                <a:ea typeface="Open Sans" pitchFamily="34" charset="-122"/>
                <a:cs typeface="Open Sans" pitchFamily="34" charset="-120"/>
              </a:rPr>
              <a:t>Accrues at 1 hour per 30 hours worked, up to 40 hours a year; carries forward up to 80 hours.</a:t>
            </a:r>
            <a:endParaRPr lang="en-US" sz="1100" dirty="0"/>
          </a:p>
          <a:p>
            <a:pPr marL="342900" indent="-342900">
              <a:lnSpc>
                <a:spcPct val="112000"/>
              </a:lnSpc>
              <a:spcAft>
                <a:spcPts val="700"/>
              </a:spcAft>
              <a:buSzPct val="100000"/>
              <a:buChar char="•"/>
            </a:pPr>
            <a:r>
              <a:rPr lang="en-US" sz="1100" dirty="0">
                <a:solidFill>
                  <a:srgbClr val="36414F"/>
                </a:solidFill>
                <a:latin typeface="Open Sans" pitchFamily="34" charset="0"/>
                <a:ea typeface="Open Sans" pitchFamily="34" charset="-122"/>
                <a:cs typeface="Open Sans" pitchFamily="34" charset="-120"/>
              </a:rPr>
              <a:t>Available to use on your 91st day; tracked automatically and shown on your pay stub.</a:t>
            </a:r>
            <a:endParaRPr lang="en-US" sz="1100" dirty="0"/>
          </a:p>
          <a:p>
            <a:pPr marL="342900" indent="-342900">
              <a:lnSpc>
                <a:spcPct val="112000"/>
              </a:lnSpc>
              <a:spcAft>
                <a:spcPts val="700"/>
              </a:spcAft>
              <a:buSzPct val="100000"/>
              <a:buChar char="•"/>
            </a:pPr>
            <a:r>
              <a:rPr lang="en-US" sz="1100" dirty="0">
                <a:solidFill>
                  <a:srgbClr val="36414F"/>
                </a:solidFill>
                <a:latin typeface="Open Sans" pitchFamily="34" charset="0"/>
                <a:ea typeface="Open Sans" pitchFamily="34" charset="-122"/>
                <a:cs typeface="Open Sans" pitchFamily="34" charset="-120"/>
              </a:rPr>
              <a:t>Request it at soschoolofmusic.com/team using the “Request for Sick Leave” form.</a:t>
            </a:r>
            <a:endParaRPr lang="en-US" sz="1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365760"/>
            <a:ext cx="10881360" cy="566928"/>
          </a:xfrm>
          <a:prstGeom prst="rect">
            <a:avLst/>
          </a:prstGeom>
          <a:noFill/>
          <a:ln/>
        </p:spPr>
        <p:txBody>
          <a:bodyPr wrap="square" lIns="0" tIns="0" rIns="0" bIns="0" rtlCol="0" anchor="ctr"/>
          <a:lstStyle/>
          <a:p>
            <a:pPr marL="0" indent="0">
              <a:buNone/>
            </a:pPr>
            <a:r>
              <a:rPr lang="en-US" sz="2900" dirty="0">
                <a:solidFill>
                  <a:srgbClr val="263552"/>
                </a:solidFill>
                <a:latin typeface="PP Hatton Medium" pitchFamily="34" charset="0"/>
                <a:ea typeface="PP Hatton Medium" pitchFamily="34" charset="-122"/>
                <a:cs typeface="PP Hatton Medium" pitchFamily="34" charset="-120"/>
              </a:rPr>
              <a:t>Standard Operating Procedures: pay, purchasing, records, and security</a:t>
            </a:r>
            <a:endParaRPr lang="en-US" sz="2900" dirty="0"/>
          </a:p>
        </p:txBody>
      </p:sp>
      <p:pic>
        <p:nvPicPr>
          <p:cNvPr id="4" name="Image 0" descr="/home/claude/logo/sosm_navy.png"/>
          <p:cNvPicPr>
            <a:picLocks noChangeAspect="1"/>
          </p:cNvPicPr>
          <p:nvPr/>
        </p:nvPicPr>
        <p:blipFill>
          <a:blip r:embed="rId3"/>
          <a:stretch>
            <a:fillRect/>
          </a:stretch>
        </p:blipFill>
        <p:spPr>
          <a:xfrm>
            <a:off x="10442448" y="6236208"/>
            <a:ext cx="1106424" cy="276606"/>
          </a:xfrm>
          <a:prstGeom prst="rect">
            <a:avLst/>
          </a:prstGeom>
        </p:spPr>
      </p:pic>
      <p:sp>
        <p:nvSpPr>
          <p:cNvPr id="5" name="Shape 2"/>
          <p:cNvSpPr/>
          <p:nvPr/>
        </p:nvSpPr>
        <p:spPr>
          <a:xfrm>
            <a:off x="603504" y="1418924"/>
            <a:ext cx="3456432" cy="3840480"/>
          </a:xfrm>
          <a:prstGeom prst="roundRect">
            <a:avLst>
              <a:gd name="adj" fmla="val 2381"/>
            </a:avLst>
          </a:prstGeom>
          <a:solidFill>
            <a:srgbClr val="E6EDF6"/>
          </a:solidFill>
          <a:ln w="9525">
            <a:solidFill>
              <a:srgbClr val="D6DEE9"/>
            </a:solidFill>
            <a:prstDash val="solid"/>
          </a:ln>
          <a:effectLst>
            <a:outerShdw blurRad="101600" dist="25400" dir="5400000" algn="bl" rotWithShape="0">
              <a:srgbClr val="9AA6B5">
                <a:alpha val="18000"/>
              </a:srgbClr>
            </a:outerShdw>
          </a:effectLst>
        </p:spPr>
        <p:txBody>
          <a:bodyPr/>
          <a:lstStyle/>
          <a:p>
            <a:endParaRPr lang="en-US"/>
          </a:p>
        </p:txBody>
      </p:sp>
      <p:sp>
        <p:nvSpPr>
          <p:cNvPr id="6" name="Text 3"/>
          <p:cNvSpPr txBox="1"/>
          <p:nvPr/>
        </p:nvSpPr>
        <p:spPr>
          <a:xfrm>
            <a:off x="877824" y="1601804"/>
            <a:ext cx="2907792" cy="420624"/>
          </a:xfrm>
          <a:prstGeom prst="rect">
            <a:avLst/>
          </a:prstGeom>
          <a:noFill/>
          <a:ln/>
        </p:spPr>
        <p:txBody>
          <a:bodyPr wrap="square" lIns="0" tIns="0" rIns="0" bIns="0" rtlCol="0" anchor="ctr"/>
          <a:lstStyle/>
          <a:p>
            <a:pPr marL="0" indent="0">
              <a:buNone/>
            </a:pPr>
            <a:r>
              <a:rPr lang="en-US" sz="1900" dirty="0">
                <a:solidFill>
                  <a:srgbClr val="263552"/>
                </a:solidFill>
                <a:latin typeface="PP Hatton Medium" pitchFamily="34" charset="0"/>
                <a:ea typeface="PP Hatton Medium" pitchFamily="34" charset="-122"/>
                <a:cs typeface="PP Hatton Medium" pitchFamily="34" charset="-120"/>
              </a:rPr>
              <a:t>Payroll</a:t>
            </a:r>
            <a:endParaRPr lang="en-US" sz="1900" dirty="0"/>
          </a:p>
        </p:txBody>
      </p:sp>
      <p:sp>
        <p:nvSpPr>
          <p:cNvPr id="7" name="Text 4"/>
          <p:cNvSpPr txBox="1"/>
          <p:nvPr/>
        </p:nvSpPr>
        <p:spPr>
          <a:xfrm>
            <a:off x="877824" y="2123012"/>
            <a:ext cx="2907792" cy="3017520"/>
          </a:xfrm>
          <a:prstGeom prst="rect">
            <a:avLst/>
          </a:prstGeom>
          <a:noFill/>
          <a:ln/>
        </p:spPr>
        <p:txBody>
          <a:bodyPr wrap="square" lIns="0" tIns="0" rIns="0" bIns="0" rtlCol="0" anchor="t"/>
          <a:lstStyle/>
          <a:p>
            <a:pPr marL="342900" indent="-342900">
              <a:lnSpc>
                <a:spcPct val="112000"/>
              </a:lnSpc>
              <a:spcAft>
                <a:spcPts val="700"/>
              </a:spcAft>
              <a:buSzPct val="100000"/>
              <a:buChar char="•"/>
            </a:pPr>
            <a:r>
              <a:rPr lang="en-US" sz="1050" dirty="0">
                <a:solidFill>
                  <a:srgbClr val="36414F"/>
                </a:solidFill>
                <a:latin typeface="Open Sans" pitchFamily="34" charset="0"/>
                <a:ea typeface="Open Sans" pitchFamily="34" charset="-122"/>
                <a:cs typeface="Open Sans" pitchFamily="34" charset="-120"/>
              </a:rPr>
              <a:t>Paid on the 7th of each month — or the next business day — for all hours worked the previous month.</a:t>
            </a:r>
            <a:endParaRPr lang="en-US" sz="1050" dirty="0"/>
          </a:p>
          <a:p>
            <a:pPr marL="342900" indent="-342900">
              <a:lnSpc>
                <a:spcPct val="112000"/>
              </a:lnSpc>
              <a:spcAft>
                <a:spcPts val="700"/>
              </a:spcAft>
              <a:buSzPct val="100000"/>
              <a:buChar char="•"/>
            </a:pPr>
            <a:r>
              <a:rPr lang="en-US" sz="1050" dirty="0">
                <a:solidFill>
                  <a:srgbClr val="36414F"/>
                </a:solidFill>
                <a:latin typeface="Open Sans" pitchFamily="34" charset="0"/>
                <a:ea typeface="Open Sans" pitchFamily="34" charset="-122"/>
                <a:cs typeface="Open Sans" pitchFamily="34" charset="-120"/>
              </a:rPr>
              <a:t>Direct deposit is set up through the Office Manager and takes about 30 days to begin.</a:t>
            </a:r>
            <a:endParaRPr lang="en-US" sz="1050" dirty="0"/>
          </a:p>
          <a:p>
            <a:pPr marL="342900" indent="-342900">
              <a:lnSpc>
                <a:spcPct val="112000"/>
              </a:lnSpc>
              <a:spcAft>
                <a:spcPts val="700"/>
              </a:spcAft>
              <a:buSzPct val="100000"/>
              <a:buChar char="•"/>
            </a:pPr>
            <a:r>
              <a:rPr lang="en-US" sz="1050" dirty="0">
                <a:solidFill>
                  <a:srgbClr val="36414F"/>
                </a:solidFill>
                <a:latin typeface="Open Sans" pitchFamily="34" charset="0"/>
                <a:ea typeface="Open Sans" pitchFamily="34" charset="-122"/>
                <a:cs typeface="Open Sans" pitchFamily="34" charset="-120"/>
              </a:rPr>
              <a:t>Oregon Saves withholds 6% unless the employee opts out.  To opt out visit https://www.oregonsaves.com/</a:t>
            </a:r>
            <a:endParaRPr lang="en-US" sz="1050" dirty="0"/>
          </a:p>
          <a:p>
            <a:pPr marL="342900" indent="-342900">
              <a:lnSpc>
                <a:spcPct val="112000"/>
              </a:lnSpc>
              <a:spcAft>
                <a:spcPts val="700"/>
              </a:spcAft>
              <a:buSzPct val="100000"/>
              <a:buChar char="•"/>
            </a:pPr>
            <a:r>
              <a:rPr lang="en-US" sz="1050" dirty="0">
                <a:solidFill>
                  <a:srgbClr val="36414F"/>
                </a:solidFill>
                <a:latin typeface="Open Sans" pitchFamily="34" charset="0"/>
                <a:ea typeface="Open Sans" pitchFamily="34" charset="-122"/>
                <a:cs typeface="Open Sans" pitchFamily="34" charset="-120"/>
              </a:rPr>
              <a:t>If there is a discrepancy in your paycheck, notify the Office Manager immediately; corrections are made no later than the next payday.</a:t>
            </a:r>
            <a:endParaRPr lang="en-US" sz="1050" dirty="0"/>
          </a:p>
        </p:txBody>
      </p:sp>
      <p:sp>
        <p:nvSpPr>
          <p:cNvPr id="8" name="Shape 5"/>
          <p:cNvSpPr/>
          <p:nvPr/>
        </p:nvSpPr>
        <p:spPr>
          <a:xfrm>
            <a:off x="4334256" y="1418924"/>
            <a:ext cx="3456432" cy="3840480"/>
          </a:xfrm>
          <a:prstGeom prst="roundRect">
            <a:avLst>
              <a:gd name="adj" fmla="val 2381"/>
            </a:avLst>
          </a:prstGeom>
          <a:solidFill>
            <a:srgbClr val="F6F0E2"/>
          </a:solidFill>
          <a:ln w="9525">
            <a:solidFill>
              <a:srgbClr val="D6DEE9"/>
            </a:solidFill>
            <a:prstDash val="solid"/>
          </a:ln>
          <a:effectLst>
            <a:outerShdw blurRad="101600" dist="25400" dir="5400000" algn="bl" rotWithShape="0">
              <a:srgbClr val="9AA6B5">
                <a:alpha val="18000"/>
              </a:srgbClr>
            </a:outerShdw>
          </a:effectLst>
        </p:spPr>
        <p:txBody>
          <a:bodyPr/>
          <a:lstStyle/>
          <a:p>
            <a:endParaRPr lang="en-US"/>
          </a:p>
        </p:txBody>
      </p:sp>
      <p:sp>
        <p:nvSpPr>
          <p:cNvPr id="9" name="Text 6"/>
          <p:cNvSpPr txBox="1"/>
          <p:nvPr/>
        </p:nvSpPr>
        <p:spPr>
          <a:xfrm>
            <a:off x="4608576" y="1601804"/>
            <a:ext cx="2907792" cy="420624"/>
          </a:xfrm>
          <a:prstGeom prst="rect">
            <a:avLst/>
          </a:prstGeom>
          <a:noFill/>
          <a:ln/>
        </p:spPr>
        <p:txBody>
          <a:bodyPr wrap="square" lIns="0" tIns="0" rIns="0" bIns="0" rtlCol="0" anchor="ctr"/>
          <a:lstStyle/>
          <a:p>
            <a:pPr marL="0" indent="0">
              <a:buNone/>
            </a:pPr>
            <a:r>
              <a:rPr lang="en-US" sz="1900" dirty="0">
                <a:solidFill>
                  <a:srgbClr val="263552"/>
                </a:solidFill>
                <a:latin typeface="PP Hatton Medium" pitchFamily="34" charset="0"/>
                <a:ea typeface="PP Hatton Medium" pitchFamily="34" charset="-122"/>
                <a:cs typeface="PP Hatton Medium" pitchFamily="34" charset="-120"/>
              </a:rPr>
              <a:t>Purchasing &amp; expenses</a:t>
            </a:r>
            <a:endParaRPr lang="en-US" sz="1900" dirty="0"/>
          </a:p>
        </p:txBody>
      </p:sp>
      <p:sp>
        <p:nvSpPr>
          <p:cNvPr id="10" name="Text 7"/>
          <p:cNvSpPr txBox="1"/>
          <p:nvPr/>
        </p:nvSpPr>
        <p:spPr>
          <a:xfrm>
            <a:off x="4608576" y="2123012"/>
            <a:ext cx="2907792" cy="3017520"/>
          </a:xfrm>
          <a:prstGeom prst="rect">
            <a:avLst/>
          </a:prstGeom>
          <a:noFill/>
          <a:ln/>
        </p:spPr>
        <p:txBody>
          <a:bodyPr wrap="square" lIns="0" tIns="0" rIns="0" bIns="0" rtlCol="0" anchor="t"/>
          <a:lstStyle/>
          <a:p>
            <a:pPr marL="342900" indent="-342900">
              <a:lnSpc>
                <a:spcPct val="100000"/>
              </a:lnSpc>
              <a:spcAft>
                <a:spcPts val="700"/>
              </a:spcAft>
              <a:buSzPct val="100000"/>
              <a:buChar char="•"/>
            </a:pPr>
            <a:r>
              <a:rPr lang="en-US" sz="1050" dirty="0">
                <a:latin typeface="Open Sans" panose="020B0606030504020204" pitchFamily="34" charset="0"/>
                <a:ea typeface="Open Sans" panose="020B0606030504020204" pitchFamily="34" charset="0"/>
                <a:cs typeface="Open Sans" panose="020B0606030504020204" pitchFamily="34" charset="0"/>
              </a:rPr>
              <a:t>When the supply of anything you use is running low, request a reorder in the #items-to-order channel on Slack. We restock early so we never run out.</a:t>
            </a:r>
          </a:p>
          <a:p>
            <a:pPr marL="342900" indent="-342900">
              <a:lnSpc>
                <a:spcPct val="100000"/>
              </a:lnSpc>
              <a:spcAft>
                <a:spcPts val="700"/>
              </a:spcAft>
              <a:buSzPct val="100000"/>
              <a:buChar char="•"/>
            </a:pPr>
            <a:r>
              <a:rPr lang="en-US" sz="1050" dirty="0">
                <a:solidFill>
                  <a:srgbClr val="36414F"/>
                </a:solidFill>
                <a:latin typeface="Open Sans" pitchFamily="34" charset="0"/>
                <a:ea typeface="Open Sans" pitchFamily="34" charset="-122"/>
                <a:cs typeface="Open Sans" pitchFamily="34" charset="-120"/>
              </a:rPr>
              <a:t>If you would like to purchase something new to accomplish your duties more effectively or more efficiently, including software or any other expense, bring your request to the Director.</a:t>
            </a:r>
            <a:endParaRPr lang="en-US" sz="1050" dirty="0"/>
          </a:p>
        </p:txBody>
      </p:sp>
      <p:sp>
        <p:nvSpPr>
          <p:cNvPr id="11" name="Shape 8"/>
          <p:cNvSpPr/>
          <p:nvPr/>
        </p:nvSpPr>
        <p:spPr>
          <a:xfrm>
            <a:off x="8065008" y="1418924"/>
            <a:ext cx="3456432" cy="3840480"/>
          </a:xfrm>
          <a:prstGeom prst="roundRect">
            <a:avLst>
              <a:gd name="adj" fmla="val 2381"/>
            </a:avLst>
          </a:prstGeom>
          <a:solidFill>
            <a:srgbClr val="E6EDF6"/>
          </a:solidFill>
          <a:ln w="9525">
            <a:solidFill>
              <a:srgbClr val="D6DEE9"/>
            </a:solidFill>
            <a:prstDash val="solid"/>
          </a:ln>
          <a:effectLst>
            <a:outerShdw blurRad="101600" dist="25400" dir="5400000" algn="bl" rotWithShape="0">
              <a:srgbClr val="9AA6B5">
                <a:alpha val="18000"/>
              </a:srgbClr>
            </a:outerShdw>
          </a:effectLst>
        </p:spPr>
        <p:txBody>
          <a:bodyPr/>
          <a:lstStyle/>
          <a:p>
            <a:endParaRPr lang="en-US"/>
          </a:p>
        </p:txBody>
      </p:sp>
      <p:sp>
        <p:nvSpPr>
          <p:cNvPr id="12" name="Text 9"/>
          <p:cNvSpPr txBox="1"/>
          <p:nvPr/>
        </p:nvSpPr>
        <p:spPr>
          <a:xfrm>
            <a:off x="8339328" y="1601804"/>
            <a:ext cx="2907792" cy="420624"/>
          </a:xfrm>
          <a:prstGeom prst="rect">
            <a:avLst/>
          </a:prstGeom>
          <a:noFill/>
          <a:ln/>
        </p:spPr>
        <p:txBody>
          <a:bodyPr wrap="square" lIns="0" tIns="0" rIns="0" bIns="0" rtlCol="0" anchor="ctr"/>
          <a:lstStyle/>
          <a:p>
            <a:pPr marL="0" indent="0">
              <a:buNone/>
            </a:pPr>
            <a:r>
              <a:rPr lang="en-US" sz="1900" dirty="0">
                <a:solidFill>
                  <a:srgbClr val="263552"/>
                </a:solidFill>
                <a:latin typeface="PP Hatton Medium" pitchFamily="34" charset="0"/>
                <a:ea typeface="PP Hatton Medium" pitchFamily="34" charset="-122"/>
                <a:cs typeface="PP Hatton Medium" pitchFamily="34" charset="-120"/>
              </a:rPr>
              <a:t>Security &amp; records</a:t>
            </a:r>
            <a:endParaRPr lang="en-US" sz="1900" dirty="0"/>
          </a:p>
        </p:txBody>
      </p:sp>
      <p:sp>
        <p:nvSpPr>
          <p:cNvPr id="13" name="Text 10"/>
          <p:cNvSpPr txBox="1"/>
          <p:nvPr/>
        </p:nvSpPr>
        <p:spPr>
          <a:xfrm>
            <a:off x="8339328" y="2123012"/>
            <a:ext cx="2907792" cy="3017520"/>
          </a:xfrm>
          <a:prstGeom prst="rect">
            <a:avLst/>
          </a:prstGeom>
          <a:noFill/>
          <a:ln/>
        </p:spPr>
        <p:txBody>
          <a:bodyPr wrap="square" lIns="0" tIns="0" rIns="0" bIns="0" rtlCol="0" anchor="t"/>
          <a:lstStyle/>
          <a:p>
            <a:pPr marL="342900" indent="-342900">
              <a:lnSpc>
                <a:spcPct val="112000"/>
              </a:lnSpc>
              <a:spcAft>
                <a:spcPts val="700"/>
              </a:spcAft>
              <a:buSzPct val="100000"/>
              <a:buChar char="•"/>
            </a:pPr>
            <a:r>
              <a:rPr lang="en-US" sz="1050" dirty="0">
                <a:solidFill>
                  <a:srgbClr val="36414F"/>
                </a:solidFill>
                <a:latin typeface="Open Sans" pitchFamily="34" charset="0"/>
                <a:ea typeface="Open Sans" pitchFamily="34" charset="-122"/>
                <a:cs typeface="Open Sans" pitchFamily="34" charset="-120"/>
              </a:rPr>
              <a:t>Lock all doors at close; report lost keys or gate fobs immediately.</a:t>
            </a:r>
            <a:endParaRPr lang="en-US" sz="1050" dirty="0"/>
          </a:p>
          <a:p>
            <a:pPr marL="342900" indent="-342900">
              <a:lnSpc>
                <a:spcPct val="112000"/>
              </a:lnSpc>
              <a:spcAft>
                <a:spcPts val="700"/>
              </a:spcAft>
              <a:buSzPct val="100000"/>
              <a:buChar char="•"/>
            </a:pPr>
            <a:r>
              <a:rPr lang="en-US" sz="1050" dirty="0">
                <a:solidFill>
                  <a:srgbClr val="36414F"/>
                </a:solidFill>
                <a:latin typeface="Open Sans" pitchFamily="34" charset="0"/>
                <a:ea typeface="Open Sans" pitchFamily="34" charset="-122"/>
                <a:cs typeface="Open Sans" pitchFamily="34" charset="-120"/>
              </a:rPr>
              <a:t>Never discuss codes, or passwords with anyone outside the school.</a:t>
            </a:r>
          </a:p>
          <a:p>
            <a:pPr marL="342900" indent="-342900">
              <a:lnSpc>
                <a:spcPct val="112000"/>
              </a:lnSpc>
              <a:spcAft>
                <a:spcPts val="700"/>
              </a:spcAft>
              <a:buSzPct val="100000"/>
              <a:buChar char="•"/>
            </a:pPr>
            <a:r>
              <a:rPr lang="en-US" sz="1050" dirty="0">
                <a:solidFill>
                  <a:srgbClr val="36414F"/>
                </a:solidFill>
                <a:latin typeface="Open Sans" pitchFamily="34" charset="0"/>
                <a:ea typeface="Open Sans" pitchFamily="34" charset="-122"/>
                <a:cs typeface="Open Sans" pitchFamily="34" charset="-120"/>
              </a:rPr>
              <a:t>Staff may inspect their own personnel file on reasonable notice, in the presence of a school representative.</a:t>
            </a:r>
          </a:p>
          <a:p>
            <a:pPr marL="342900" indent="-342900">
              <a:lnSpc>
                <a:spcPct val="112000"/>
              </a:lnSpc>
              <a:spcAft>
                <a:spcPts val="700"/>
              </a:spcAft>
              <a:buSzPct val="100000"/>
              <a:buFontTx/>
              <a:buChar char="•"/>
            </a:pPr>
            <a:r>
              <a:rPr lang="en-US" sz="1050" dirty="0">
                <a:solidFill>
                  <a:srgbClr val="36414F"/>
                </a:solidFill>
                <a:latin typeface="Open Sans" pitchFamily="34" charset="0"/>
                <a:ea typeface="Open Sans" pitchFamily="34" charset="-122"/>
                <a:cs typeface="Open Sans" pitchFamily="34" charset="-120"/>
              </a:rPr>
              <a:t>Personnel files include job application, payroll tax forms, annual review notes, and any other correspondence to, from, or regarding the staff member.</a:t>
            </a:r>
          </a:p>
          <a:p>
            <a:pPr marL="342900" indent="-342900">
              <a:lnSpc>
                <a:spcPct val="112000"/>
              </a:lnSpc>
              <a:spcAft>
                <a:spcPts val="700"/>
              </a:spcAft>
              <a:buSzPct val="100000"/>
              <a:buFontTx/>
              <a:buChar char="•"/>
            </a:pPr>
            <a:r>
              <a:rPr lang="en-US" sz="1050" dirty="0">
                <a:solidFill>
                  <a:srgbClr val="36414F"/>
                </a:solidFill>
                <a:latin typeface="Open Sans" pitchFamily="34" charset="0"/>
                <a:ea typeface="Open Sans" pitchFamily="34" charset="-122"/>
                <a:cs typeface="Open Sans" pitchFamily="34" charset="-120"/>
              </a:rPr>
              <a:t>Medical records are stored separately from personnel files, in a locked location, need-to-know only.</a:t>
            </a:r>
            <a:endParaRPr lang="en-US" sz="1050" dirty="0"/>
          </a:p>
          <a:p>
            <a:pPr marL="342900" indent="-342900">
              <a:lnSpc>
                <a:spcPct val="112000"/>
              </a:lnSpc>
              <a:spcAft>
                <a:spcPts val="700"/>
              </a:spcAft>
              <a:buSzPct val="100000"/>
              <a:buChar char="•"/>
            </a:pPr>
            <a:endParaRPr lang="en-US" sz="10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365760"/>
            <a:ext cx="10881360" cy="566928"/>
          </a:xfrm>
          <a:prstGeom prst="rect">
            <a:avLst/>
          </a:prstGeom>
          <a:noFill/>
          <a:ln/>
        </p:spPr>
        <p:txBody>
          <a:bodyPr wrap="square" lIns="0" tIns="0" rIns="0" bIns="0" rtlCol="0" anchor="ctr"/>
          <a:lstStyle/>
          <a:p>
            <a:pPr marL="0" indent="0">
              <a:buNone/>
            </a:pPr>
            <a:r>
              <a:rPr lang="en-US" sz="2900" dirty="0">
                <a:solidFill>
                  <a:srgbClr val="263552"/>
                </a:solidFill>
                <a:latin typeface="PP Hatton Medium" pitchFamily="34" charset="0"/>
                <a:ea typeface="PP Hatton Medium" pitchFamily="34" charset="-122"/>
                <a:cs typeface="PP Hatton Medium" pitchFamily="34" charset="-120"/>
              </a:rPr>
              <a:t>Communication standards</a:t>
            </a:r>
            <a:endParaRPr lang="en-US" sz="2900" dirty="0"/>
          </a:p>
        </p:txBody>
      </p:sp>
      <p:sp>
        <p:nvSpPr>
          <p:cNvPr id="3" name="Text 1"/>
          <p:cNvSpPr txBox="1"/>
          <p:nvPr/>
        </p:nvSpPr>
        <p:spPr>
          <a:xfrm>
            <a:off x="640080" y="950976"/>
            <a:ext cx="10881360" cy="310896"/>
          </a:xfrm>
          <a:prstGeom prst="rect">
            <a:avLst/>
          </a:prstGeom>
          <a:noFill/>
          <a:ln/>
        </p:spPr>
        <p:txBody>
          <a:bodyPr wrap="square" lIns="0" tIns="0" rIns="0" bIns="0" rtlCol="0" anchor="ctr"/>
          <a:lstStyle/>
          <a:p>
            <a:pPr marL="0" indent="0">
              <a:buNone/>
            </a:pPr>
            <a:r>
              <a:rPr lang="en-US" sz="1200" dirty="0">
                <a:solidFill>
                  <a:srgbClr val="5C6675"/>
                </a:solidFill>
                <a:latin typeface="Open Sans" pitchFamily="34" charset="0"/>
                <a:ea typeface="Open Sans" pitchFamily="34" charset="-122"/>
                <a:cs typeface="Open Sans" pitchFamily="34" charset="-120"/>
              </a:rPr>
              <a:t>Prompt communication is a core value — here is what that means channel by channel.</a:t>
            </a:r>
            <a:endParaRPr lang="en-US" sz="1200" dirty="0"/>
          </a:p>
        </p:txBody>
      </p:sp>
      <p:pic>
        <p:nvPicPr>
          <p:cNvPr id="4" name="Image 0" descr="/home/claude/logo/sosm_navy.png"/>
          <p:cNvPicPr>
            <a:picLocks noChangeAspect="1"/>
          </p:cNvPicPr>
          <p:nvPr/>
        </p:nvPicPr>
        <p:blipFill>
          <a:blip r:embed="rId3"/>
          <a:stretch>
            <a:fillRect/>
          </a:stretch>
        </p:blipFill>
        <p:spPr>
          <a:xfrm>
            <a:off x="10442448" y="6236208"/>
            <a:ext cx="1106424" cy="276606"/>
          </a:xfrm>
          <a:prstGeom prst="rect">
            <a:avLst/>
          </a:prstGeom>
        </p:spPr>
      </p:pic>
      <p:sp>
        <p:nvSpPr>
          <p:cNvPr id="5" name="Shape 2"/>
          <p:cNvSpPr/>
          <p:nvPr/>
        </p:nvSpPr>
        <p:spPr>
          <a:xfrm>
            <a:off x="640080" y="1691640"/>
            <a:ext cx="3931920" cy="4023360"/>
          </a:xfrm>
          <a:prstGeom prst="roundRect">
            <a:avLst>
              <a:gd name="adj" fmla="val 2093"/>
            </a:avLst>
          </a:prstGeom>
          <a:solidFill>
            <a:srgbClr val="263552"/>
          </a:solidFill>
          <a:ln w="9525">
            <a:solidFill>
              <a:srgbClr val="263552"/>
            </a:solidFill>
            <a:prstDash val="solid"/>
          </a:ln>
          <a:effectLst>
            <a:outerShdw blurRad="101600" dist="25400" dir="5400000" algn="bl" rotWithShape="0">
              <a:srgbClr val="9AA6B5">
                <a:alpha val="18000"/>
              </a:srgbClr>
            </a:outerShdw>
          </a:effectLst>
        </p:spPr>
        <p:txBody>
          <a:bodyPr/>
          <a:lstStyle/>
          <a:p>
            <a:endParaRPr lang="en-US"/>
          </a:p>
        </p:txBody>
      </p:sp>
      <p:sp>
        <p:nvSpPr>
          <p:cNvPr id="6" name="Text 3"/>
          <p:cNvSpPr txBox="1"/>
          <p:nvPr/>
        </p:nvSpPr>
        <p:spPr>
          <a:xfrm>
            <a:off x="914400" y="2011680"/>
            <a:ext cx="3383280" cy="2286000"/>
          </a:xfrm>
          <a:prstGeom prst="rect">
            <a:avLst/>
          </a:prstGeom>
          <a:noFill/>
          <a:ln/>
        </p:spPr>
        <p:txBody>
          <a:bodyPr wrap="square" lIns="0" tIns="0" rIns="0" bIns="0" rtlCol="0" anchor="t"/>
          <a:lstStyle/>
          <a:p>
            <a:pPr marL="0" indent="0">
              <a:lnSpc>
                <a:spcPct val="118000"/>
              </a:lnSpc>
              <a:buNone/>
            </a:pPr>
            <a:r>
              <a:rPr lang="en-US" sz="1600" dirty="0">
                <a:solidFill>
                  <a:srgbClr val="FFFFFF"/>
                </a:solidFill>
                <a:latin typeface="PP Hatton Medium" pitchFamily="34" charset="0"/>
                <a:ea typeface="PP Hatton Medium" pitchFamily="34" charset="-122"/>
                <a:cs typeface="PP Hatton Medium" pitchFamily="34" charset="-120"/>
              </a:rPr>
              <a:t>“We commit to quickly respond to communication from each other, our students, and their families with accurate information, kindness, and encouragement.”</a:t>
            </a:r>
            <a:endParaRPr lang="en-US" sz="1600" dirty="0"/>
          </a:p>
        </p:txBody>
      </p:sp>
      <p:sp>
        <p:nvSpPr>
          <p:cNvPr id="7" name="Text 4"/>
          <p:cNvSpPr txBox="1"/>
          <p:nvPr/>
        </p:nvSpPr>
        <p:spPr>
          <a:xfrm>
            <a:off x="914400" y="4434840"/>
            <a:ext cx="3383280" cy="310896"/>
          </a:xfrm>
          <a:prstGeom prst="rect">
            <a:avLst/>
          </a:prstGeom>
          <a:noFill/>
          <a:ln/>
        </p:spPr>
        <p:txBody>
          <a:bodyPr wrap="square" lIns="0" tIns="0" rIns="0" bIns="0" rtlCol="0" anchor="ctr"/>
          <a:lstStyle/>
          <a:p>
            <a:pPr marL="0" indent="0">
              <a:buNone/>
            </a:pPr>
            <a:r>
              <a:rPr lang="en-US" sz="1050" b="1" kern="0" spc="120" dirty="0">
                <a:solidFill>
                  <a:srgbClr val="B98A2E"/>
                </a:solidFill>
                <a:latin typeface="Open Sans" pitchFamily="34" charset="0"/>
                <a:ea typeface="Open Sans" pitchFamily="34" charset="-122"/>
                <a:cs typeface="Open Sans" pitchFamily="34" charset="-120"/>
              </a:rPr>
              <a:t>Core value #3 Implementation</a:t>
            </a:r>
            <a:endParaRPr lang="en-US" sz="1050" dirty="0"/>
          </a:p>
        </p:txBody>
      </p:sp>
      <p:sp>
        <p:nvSpPr>
          <p:cNvPr id="8" name="Text 5"/>
          <p:cNvSpPr txBox="1"/>
          <p:nvPr/>
        </p:nvSpPr>
        <p:spPr>
          <a:xfrm>
            <a:off x="914400" y="4754880"/>
            <a:ext cx="3383280" cy="777240"/>
          </a:xfrm>
          <a:prstGeom prst="rect">
            <a:avLst/>
          </a:prstGeom>
          <a:noFill/>
          <a:ln/>
        </p:spPr>
        <p:txBody>
          <a:bodyPr wrap="square" lIns="0" tIns="0" rIns="0" bIns="0" rtlCol="0" anchor="t"/>
          <a:lstStyle/>
          <a:p>
            <a:pPr marL="0" indent="0">
              <a:lnSpc>
                <a:spcPct val="115000"/>
              </a:lnSpc>
              <a:buNone/>
            </a:pPr>
            <a:r>
              <a:rPr lang="en-US" sz="1100" dirty="0">
                <a:solidFill>
                  <a:srgbClr val="C2D2E6"/>
                </a:solidFill>
                <a:latin typeface="Open Sans" pitchFamily="34" charset="0"/>
                <a:ea typeface="Open Sans" pitchFamily="34" charset="-122"/>
                <a:cs typeface="Open Sans" pitchFamily="34" charset="-120"/>
              </a:rPr>
              <a:t>Whenever you receive a message on Slack, always indicate with a thumbs up or some other way that you have seen it.</a:t>
            </a:r>
            <a:endParaRPr lang="en-US" sz="1100" dirty="0"/>
          </a:p>
        </p:txBody>
      </p:sp>
      <p:sp>
        <p:nvSpPr>
          <p:cNvPr id="9" name="Shape 6"/>
          <p:cNvSpPr/>
          <p:nvPr/>
        </p:nvSpPr>
        <p:spPr>
          <a:xfrm>
            <a:off x="4846320" y="1795593"/>
            <a:ext cx="137160" cy="137160"/>
          </a:xfrm>
          <a:prstGeom prst="ellipse">
            <a:avLst/>
          </a:prstGeom>
          <a:solidFill>
            <a:srgbClr val="B98A2E"/>
          </a:solidFill>
          <a:ln w="12700">
            <a:solidFill>
              <a:srgbClr val="333333"/>
            </a:solidFill>
            <a:prstDash val="solid"/>
          </a:ln>
        </p:spPr>
        <p:txBody>
          <a:bodyPr/>
          <a:lstStyle/>
          <a:p>
            <a:endParaRPr lang="en-US"/>
          </a:p>
        </p:txBody>
      </p:sp>
      <p:sp>
        <p:nvSpPr>
          <p:cNvPr id="10" name="Text 7"/>
          <p:cNvSpPr txBox="1"/>
          <p:nvPr/>
        </p:nvSpPr>
        <p:spPr>
          <a:xfrm>
            <a:off x="5138928" y="1685865"/>
            <a:ext cx="6400800" cy="310896"/>
          </a:xfrm>
          <a:prstGeom prst="rect">
            <a:avLst/>
          </a:prstGeom>
          <a:noFill/>
          <a:ln/>
        </p:spPr>
        <p:txBody>
          <a:bodyPr wrap="square" lIns="0" tIns="0" rIns="0" bIns="0" rtlCol="0" anchor="ctr"/>
          <a:lstStyle/>
          <a:p>
            <a:pPr marL="0" indent="0">
              <a:buNone/>
            </a:pPr>
            <a:r>
              <a:rPr lang="en-US" sz="1250" b="1" dirty="0">
                <a:solidFill>
                  <a:srgbClr val="263552"/>
                </a:solidFill>
                <a:latin typeface="Open Sans" pitchFamily="34" charset="0"/>
                <a:ea typeface="Open Sans" pitchFamily="34" charset="-122"/>
                <a:cs typeface="Open Sans" pitchFamily="34" charset="-120"/>
              </a:rPr>
              <a:t>Families → Opus1</a:t>
            </a:r>
            <a:endParaRPr lang="en-US" sz="1250" dirty="0"/>
          </a:p>
        </p:txBody>
      </p:sp>
      <p:sp>
        <p:nvSpPr>
          <p:cNvPr id="11" name="Text 8"/>
          <p:cNvSpPr txBox="1"/>
          <p:nvPr/>
        </p:nvSpPr>
        <p:spPr>
          <a:xfrm>
            <a:off x="5138928" y="1996761"/>
            <a:ext cx="6400800" cy="457200"/>
          </a:xfrm>
          <a:prstGeom prst="rect">
            <a:avLst/>
          </a:prstGeom>
          <a:noFill/>
          <a:ln/>
        </p:spPr>
        <p:txBody>
          <a:bodyPr wrap="square" lIns="0" tIns="0" rIns="0" bIns="0" rtlCol="0" anchor="t"/>
          <a:lstStyle/>
          <a:p>
            <a:pPr marL="0" indent="0">
              <a:lnSpc>
                <a:spcPct val="110000"/>
              </a:lnSpc>
              <a:buNone/>
            </a:pPr>
            <a:r>
              <a:rPr lang="en-US" sz="1050" dirty="0">
                <a:solidFill>
                  <a:srgbClr val="5C6675"/>
                </a:solidFill>
                <a:latin typeface="Open Sans" pitchFamily="34" charset="0"/>
                <a:ea typeface="Open Sans" pitchFamily="34" charset="-122"/>
                <a:cs typeface="Open Sans" pitchFamily="34" charset="-120"/>
              </a:rPr>
              <a:t>Family messaging lives in client comments, and you can text families from Opus1 too. Communicate only from there, not by personal email or text; note any verbal communication in staff comments – staff comments are to be kept confidential..</a:t>
            </a:r>
            <a:endParaRPr lang="en-US" sz="1050" dirty="0"/>
          </a:p>
        </p:txBody>
      </p:sp>
      <p:sp>
        <p:nvSpPr>
          <p:cNvPr id="12" name="Shape 9"/>
          <p:cNvSpPr/>
          <p:nvPr/>
        </p:nvSpPr>
        <p:spPr>
          <a:xfrm>
            <a:off x="4846320" y="2496312"/>
            <a:ext cx="6693408" cy="0"/>
          </a:xfrm>
          <a:prstGeom prst="line">
            <a:avLst/>
          </a:prstGeom>
          <a:noFill/>
          <a:ln w="9525">
            <a:solidFill>
              <a:srgbClr val="D6DEE9"/>
            </a:solidFill>
            <a:prstDash val="solid"/>
          </a:ln>
        </p:spPr>
        <p:txBody>
          <a:bodyPr/>
          <a:lstStyle/>
          <a:p>
            <a:endParaRPr lang="en-US" dirty="0"/>
          </a:p>
        </p:txBody>
      </p:sp>
      <p:sp>
        <p:nvSpPr>
          <p:cNvPr id="13" name="Shape 10"/>
          <p:cNvSpPr/>
          <p:nvPr/>
        </p:nvSpPr>
        <p:spPr>
          <a:xfrm>
            <a:off x="4846320" y="2660904"/>
            <a:ext cx="137160" cy="137160"/>
          </a:xfrm>
          <a:prstGeom prst="ellipse">
            <a:avLst/>
          </a:prstGeom>
          <a:solidFill>
            <a:srgbClr val="B98A2E"/>
          </a:solidFill>
          <a:ln w="12700">
            <a:solidFill>
              <a:srgbClr val="333333"/>
            </a:solidFill>
            <a:prstDash val="solid"/>
          </a:ln>
        </p:spPr>
        <p:txBody>
          <a:bodyPr/>
          <a:lstStyle/>
          <a:p>
            <a:endParaRPr lang="en-US"/>
          </a:p>
        </p:txBody>
      </p:sp>
      <p:sp>
        <p:nvSpPr>
          <p:cNvPr id="14" name="Text 11"/>
          <p:cNvSpPr txBox="1"/>
          <p:nvPr/>
        </p:nvSpPr>
        <p:spPr>
          <a:xfrm>
            <a:off x="5138928" y="2551176"/>
            <a:ext cx="6400800" cy="310896"/>
          </a:xfrm>
          <a:prstGeom prst="rect">
            <a:avLst/>
          </a:prstGeom>
          <a:noFill/>
          <a:ln/>
        </p:spPr>
        <p:txBody>
          <a:bodyPr wrap="square" lIns="0" tIns="0" rIns="0" bIns="0" rtlCol="0" anchor="ctr"/>
          <a:lstStyle/>
          <a:p>
            <a:pPr marL="0" indent="0">
              <a:buNone/>
            </a:pPr>
            <a:r>
              <a:rPr lang="en-US" sz="1250" b="1" dirty="0">
                <a:solidFill>
                  <a:srgbClr val="263552"/>
                </a:solidFill>
                <a:latin typeface="Open Sans" pitchFamily="34" charset="0"/>
                <a:ea typeface="Open Sans" pitchFamily="34" charset="-122"/>
                <a:cs typeface="Open Sans" pitchFamily="34" charset="-120"/>
              </a:rPr>
              <a:t>Closures → Opus1 email + text</a:t>
            </a:r>
            <a:endParaRPr lang="en-US" sz="1250" dirty="0"/>
          </a:p>
        </p:txBody>
      </p:sp>
      <p:sp>
        <p:nvSpPr>
          <p:cNvPr id="15" name="Text 12"/>
          <p:cNvSpPr txBox="1"/>
          <p:nvPr/>
        </p:nvSpPr>
        <p:spPr>
          <a:xfrm>
            <a:off x="5138928" y="2862072"/>
            <a:ext cx="6400800" cy="457200"/>
          </a:xfrm>
          <a:prstGeom prst="rect">
            <a:avLst/>
          </a:prstGeom>
          <a:noFill/>
          <a:ln/>
        </p:spPr>
        <p:txBody>
          <a:bodyPr wrap="square" lIns="0" tIns="0" rIns="0" bIns="0" rtlCol="0" anchor="t"/>
          <a:lstStyle/>
          <a:p>
            <a:pPr marL="0" indent="0">
              <a:lnSpc>
                <a:spcPct val="110000"/>
              </a:lnSpc>
              <a:buNone/>
            </a:pPr>
            <a:r>
              <a:rPr lang="en-US" sz="1050" dirty="0">
                <a:solidFill>
                  <a:srgbClr val="5C6675"/>
                </a:solidFill>
                <a:latin typeface="Open Sans" pitchFamily="34" charset="0"/>
                <a:ea typeface="Open Sans" pitchFamily="34" charset="-122"/>
                <a:cs typeface="Open Sans" pitchFamily="34" charset="-120"/>
              </a:rPr>
              <a:t>Unless all roads are impassible, we remain open during inclement weather, but we cancel individual teachers’ appointments and classes if they are unable to travel to the studio. Every affected family gets both an email and a text.</a:t>
            </a:r>
            <a:endParaRPr lang="en-US" sz="1050" dirty="0"/>
          </a:p>
        </p:txBody>
      </p:sp>
      <p:sp>
        <p:nvSpPr>
          <p:cNvPr id="16" name="Shape 13"/>
          <p:cNvSpPr/>
          <p:nvPr/>
        </p:nvSpPr>
        <p:spPr>
          <a:xfrm>
            <a:off x="4846320" y="3337560"/>
            <a:ext cx="6693408" cy="0"/>
          </a:xfrm>
          <a:prstGeom prst="line">
            <a:avLst/>
          </a:prstGeom>
          <a:noFill/>
          <a:ln w="9525">
            <a:solidFill>
              <a:srgbClr val="D6DEE9"/>
            </a:solidFill>
            <a:prstDash val="solid"/>
          </a:ln>
        </p:spPr>
        <p:txBody>
          <a:bodyPr/>
          <a:lstStyle/>
          <a:p>
            <a:endParaRPr lang="en-US" dirty="0"/>
          </a:p>
        </p:txBody>
      </p:sp>
      <p:sp>
        <p:nvSpPr>
          <p:cNvPr id="17" name="Shape 14"/>
          <p:cNvSpPr/>
          <p:nvPr/>
        </p:nvSpPr>
        <p:spPr>
          <a:xfrm>
            <a:off x="4846320" y="3502152"/>
            <a:ext cx="137160" cy="137160"/>
          </a:xfrm>
          <a:prstGeom prst="ellipse">
            <a:avLst/>
          </a:prstGeom>
          <a:solidFill>
            <a:srgbClr val="B98A2E"/>
          </a:solidFill>
          <a:ln w="12700">
            <a:solidFill>
              <a:srgbClr val="333333"/>
            </a:solidFill>
            <a:prstDash val="solid"/>
          </a:ln>
        </p:spPr>
        <p:txBody>
          <a:bodyPr/>
          <a:lstStyle/>
          <a:p>
            <a:endParaRPr lang="en-US"/>
          </a:p>
        </p:txBody>
      </p:sp>
      <p:sp>
        <p:nvSpPr>
          <p:cNvPr id="18" name="Text 15"/>
          <p:cNvSpPr txBox="1"/>
          <p:nvPr/>
        </p:nvSpPr>
        <p:spPr>
          <a:xfrm>
            <a:off x="5138928" y="3392424"/>
            <a:ext cx="6400800" cy="310896"/>
          </a:xfrm>
          <a:prstGeom prst="rect">
            <a:avLst/>
          </a:prstGeom>
          <a:noFill/>
          <a:ln/>
        </p:spPr>
        <p:txBody>
          <a:bodyPr wrap="square" lIns="0" tIns="0" rIns="0" bIns="0" rtlCol="0" anchor="ctr"/>
          <a:lstStyle/>
          <a:p>
            <a:pPr marL="0" indent="0">
              <a:buNone/>
            </a:pPr>
            <a:r>
              <a:rPr lang="en-US" sz="1250" b="1" dirty="0">
                <a:solidFill>
                  <a:srgbClr val="263552"/>
                </a:solidFill>
                <a:latin typeface="Open Sans" pitchFamily="34" charset="0"/>
                <a:ea typeface="Open Sans" pitchFamily="34" charset="-122"/>
                <a:cs typeface="Open Sans" pitchFamily="34" charset="-120"/>
              </a:rPr>
              <a:t>Teacher absences → email@soschoolofmusic.com</a:t>
            </a:r>
            <a:endParaRPr lang="en-US" sz="1250" dirty="0"/>
          </a:p>
        </p:txBody>
      </p:sp>
      <p:sp>
        <p:nvSpPr>
          <p:cNvPr id="19" name="Text 16"/>
          <p:cNvSpPr txBox="1"/>
          <p:nvPr/>
        </p:nvSpPr>
        <p:spPr>
          <a:xfrm>
            <a:off x="5138928" y="3703320"/>
            <a:ext cx="6400800" cy="457200"/>
          </a:xfrm>
          <a:prstGeom prst="rect">
            <a:avLst/>
          </a:prstGeom>
          <a:noFill/>
          <a:ln/>
        </p:spPr>
        <p:txBody>
          <a:bodyPr wrap="square" lIns="0" tIns="0" rIns="0" bIns="0" rtlCol="0" anchor="t"/>
          <a:lstStyle/>
          <a:p>
            <a:pPr marL="0" indent="0">
              <a:lnSpc>
                <a:spcPct val="110000"/>
              </a:lnSpc>
              <a:buNone/>
            </a:pPr>
            <a:r>
              <a:rPr lang="en-US" sz="1050" dirty="0">
                <a:solidFill>
                  <a:srgbClr val="5C6675"/>
                </a:solidFill>
                <a:latin typeface="Open Sans" pitchFamily="34" charset="0"/>
                <a:ea typeface="Open Sans" pitchFamily="34" charset="-122"/>
                <a:cs typeface="Open Sans" pitchFamily="34" charset="-120"/>
              </a:rPr>
              <a:t>The teacher discusses a sub or makeup plan with the Office Manager, then emails the finalized details before the absence.</a:t>
            </a:r>
            <a:endParaRPr lang="en-US" sz="1050" dirty="0"/>
          </a:p>
        </p:txBody>
      </p:sp>
      <p:sp>
        <p:nvSpPr>
          <p:cNvPr id="20" name="Shape 17"/>
          <p:cNvSpPr/>
          <p:nvPr/>
        </p:nvSpPr>
        <p:spPr>
          <a:xfrm>
            <a:off x="4846320" y="4178808"/>
            <a:ext cx="6693408" cy="0"/>
          </a:xfrm>
          <a:prstGeom prst="line">
            <a:avLst/>
          </a:prstGeom>
          <a:noFill/>
          <a:ln w="9525">
            <a:solidFill>
              <a:srgbClr val="D6DEE9"/>
            </a:solidFill>
            <a:prstDash val="solid"/>
          </a:ln>
        </p:spPr>
        <p:txBody>
          <a:bodyPr/>
          <a:lstStyle/>
          <a:p>
            <a:endParaRPr lang="en-US"/>
          </a:p>
        </p:txBody>
      </p:sp>
      <p:sp>
        <p:nvSpPr>
          <p:cNvPr id="21" name="Shape 18"/>
          <p:cNvSpPr/>
          <p:nvPr/>
        </p:nvSpPr>
        <p:spPr>
          <a:xfrm>
            <a:off x="4846320" y="4343400"/>
            <a:ext cx="137160" cy="137160"/>
          </a:xfrm>
          <a:prstGeom prst="ellipse">
            <a:avLst/>
          </a:prstGeom>
          <a:solidFill>
            <a:srgbClr val="B98A2E"/>
          </a:solidFill>
          <a:ln w="12700">
            <a:solidFill>
              <a:srgbClr val="333333"/>
            </a:solidFill>
            <a:prstDash val="solid"/>
          </a:ln>
        </p:spPr>
        <p:txBody>
          <a:bodyPr/>
          <a:lstStyle/>
          <a:p>
            <a:endParaRPr lang="en-US"/>
          </a:p>
        </p:txBody>
      </p:sp>
      <p:sp>
        <p:nvSpPr>
          <p:cNvPr id="22" name="Text 19"/>
          <p:cNvSpPr txBox="1"/>
          <p:nvPr/>
        </p:nvSpPr>
        <p:spPr>
          <a:xfrm>
            <a:off x="5138928" y="4233672"/>
            <a:ext cx="6400800" cy="310896"/>
          </a:xfrm>
          <a:prstGeom prst="rect">
            <a:avLst/>
          </a:prstGeom>
          <a:noFill/>
          <a:ln/>
        </p:spPr>
        <p:txBody>
          <a:bodyPr wrap="square" lIns="0" tIns="0" rIns="0" bIns="0" rtlCol="0" anchor="ctr"/>
          <a:lstStyle/>
          <a:p>
            <a:pPr marL="0" indent="0">
              <a:buNone/>
            </a:pPr>
            <a:r>
              <a:rPr lang="en-US" sz="1250" b="1" dirty="0">
                <a:solidFill>
                  <a:srgbClr val="263552"/>
                </a:solidFill>
                <a:latin typeface="Open Sans" pitchFamily="34" charset="0"/>
                <a:ea typeface="Open Sans" pitchFamily="34" charset="-122"/>
                <a:cs typeface="Open Sans" pitchFamily="34" charset="-120"/>
              </a:rPr>
              <a:t>School systems are not private</a:t>
            </a:r>
            <a:endParaRPr lang="en-US" sz="1250" dirty="0"/>
          </a:p>
        </p:txBody>
      </p:sp>
      <p:sp>
        <p:nvSpPr>
          <p:cNvPr id="23" name="Text 20"/>
          <p:cNvSpPr txBox="1"/>
          <p:nvPr/>
        </p:nvSpPr>
        <p:spPr>
          <a:xfrm>
            <a:off x="5138928" y="4544568"/>
            <a:ext cx="6400800" cy="457200"/>
          </a:xfrm>
          <a:prstGeom prst="rect">
            <a:avLst/>
          </a:prstGeom>
          <a:noFill/>
          <a:ln/>
        </p:spPr>
        <p:txBody>
          <a:bodyPr wrap="square" lIns="0" tIns="0" rIns="0" bIns="0" rtlCol="0" anchor="t"/>
          <a:lstStyle/>
          <a:p>
            <a:pPr marL="0" indent="0">
              <a:lnSpc>
                <a:spcPct val="110000"/>
              </a:lnSpc>
              <a:buNone/>
            </a:pPr>
            <a:r>
              <a:rPr lang="en-US" sz="1050" dirty="0">
                <a:solidFill>
                  <a:srgbClr val="5C6675"/>
                </a:solidFill>
                <a:latin typeface="Open Sans" pitchFamily="34" charset="0"/>
                <a:ea typeface="Open Sans" pitchFamily="34" charset="-122"/>
                <a:cs typeface="Open Sans" pitchFamily="34" charset="-120"/>
              </a:rPr>
              <a:t>Email, files, and messages on school systems belong to the school and may be reviewed. Do not use for personal matters.</a:t>
            </a:r>
            <a:endParaRPr lang="en-US" sz="1050" dirty="0"/>
          </a:p>
        </p:txBody>
      </p:sp>
      <p:sp>
        <p:nvSpPr>
          <p:cNvPr id="24" name="Shape 21"/>
          <p:cNvSpPr/>
          <p:nvPr/>
        </p:nvSpPr>
        <p:spPr>
          <a:xfrm>
            <a:off x="4846320" y="5020056"/>
            <a:ext cx="6693408" cy="0"/>
          </a:xfrm>
          <a:prstGeom prst="line">
            <a:avLst/>
          </a:prstGeom>
          <a:noFill/>
          <a:ln w="9525">
            <a:solidFill>
              <a:srgbClr val="D6DEE9"/>
            </a:solidFill>
            <a:prstDash val="solid"/>
          </a:ln>
        </p:spPr>
        <p:txBody>
          <a:bodyPr/>
          <a:lstStyle/>
          <a:p>
            <a:endParaRPr lang="en-US"/>
          </a:p>
        </p:txBody>
      </p:sp>
      <p:sp>
        <p:nvSpPr>
          <p:cNvPr id="25" name="Shape 22"/>
          <p:cNvSpPr/>
          <p:nvPr/>
        </p:nvSpPr>
        <p:spPr>
          <a:xfrm>
            <a:off x="4846320" y="5184648"/>
            <a:ext cx="137160" cy="137160"/>
          </a:xfrm>
          <a:prstGeom prst="ellipse">
            <a:avLst/>
          </a:prstGeom>
          <a:solidFill>
            <a:srgbClr val="B98A2E"/>
          </a:solidFill>
          <a:ln w="12700">
            <a:solidFill>
              <a:srgbClr val="333333"/>
            </a:solidFill>
            <a:prstDash val="solid"/>
          </a:ln>
        </p:spPr>
        <p:txBody>
          <a:bodyPr/>
          <a:lstStyle/>
          <a:p>
            <a:endParaRPr lang="en-US"/>
          </a:p>
        </p:txBody>
      </p:sp>
      <p:sp>
        <p:nvSpPr>
          <p:cNvPr id="26" name="Text 23"/>
          <p:cNvSpPr txBox="1"/>
          <p:nvPr/>
        </p:nvSpPr>
        <p:spPr>
          <a:xfrm>
            <a:off x="5138928" y="5074920"/>
            <a:ext cx="6400800" cy="310896"/>
          </a:xfrm>
          <a:prstGeom prst="rect">
            <a:avLst/>
          </a:prstGeom>
          <a:noFill/>
          <a:ln/>
        </p:spPr>
        <p:txBody>
          <a:bodyPr wrap="square" lIns="0" tIns="0" rIns="0" bIns="0" rtlCol="0" anchor="ctr"/>
          <a:lstStyle/>
          <a:p>
            <a:pPr marL="0" indent="0">
              <a:buNone/>
            </a:pPr>
            <a:r>
              <a:rPr lang="en-US" sz="1250" b="1" dirty="0">
                <a:solidFill>
                  <a:srgbClr val="263552"/>
                </a:solidFill>
                <a:latin typeface="Open Sans" pitchFamily="34" charset="0"/>
                <a:ea typeface="Open Sans" pitchFamily="34" charset="-122"/>
                <a:cs typeface="Open Sans" pitchFamily="34" charset="-120"/>
              </a:rPr>
              <a:t>Social media → not on work time</a:t>
            </a:r>
            <a:endParaRPr lang="en-US" sz="1250" dirty="0"/>
          </a:p>
        </p:txBody>
      </p:sp>
      <p:sp>
        <p:nvSpPr>
          <p:cNvPr id="27" name="Text 24"/>
          <p:cNvSpPr txBox="1"/>
          <p:nvPr/>
        </p:nvSpPr>
        <p:spPr>
          <a:xfrm>
            <a:off x="5138928" y="5385816"/>
            <a:ext cx="6400800" cy="457200"/>
          </a:xfrm>
          <a:prstGeom prst="rect">
            <a:avLst/>
          </a:prstGeom>
          <a:noFill/>
          <a:ln/>
        </p:spPr>
        <p:txBody>
          <a:bodyPr wrap="square" lIns="0" tIns="0" rIns="0" bIns="0" rtlCol="0" anchor="t"/>
          <a:lstStyle/>
          <a:p>
            <a:pPr marL="0" indent="0">
              <a:lnSpc>
                <a:spcPct val="110000"/>
              </a:lnSpc>
              <a:buNone/>
            </a:pPr>
            <a:r>
              <a:rPr lang="en-US" sz="1050" dirty="0">
                <a:solidFill>
                  <a:srgbClr val="5C6675"/>
                </a:solidFill>
                <a:latin typeface="Open Sans" pitchFamily="34" charset="0"/>
                <a:ea typeface="Open Sans" pitchFamily="34" charset="-122"/>
                <a:cs typeface="Open Sans" pitchFamily="34" charset="-120"/>
              </a:rPr>
              <a:t>Don't post on work time unless it's authorized work, and never post on a personal account as an official school voice.  </a:t>
            </a:r>
            <a:endParaRPr lang="en-US" sz="10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365760"/>
            <a:ext cx="10881360" cy="566928"/>
          </a:xfrm>
          <a:prstGeom prst="rect">
            <a:avLst/>
          </a:prstGeom>
          <a:noFill/>
          <a:ln/>
        </p:spPr>
        <p:txBody>
          <a:bodyPr wrap="square" lIns="0" tIns="0" rIns="0" bIns="0" rtlCol="0" anchor="ctr"/>
          <a:lstStyle/>
          <a:p>
            <a:pPr marL="0" indent="0">
              <a:buNone/>
            </a:pPr>
            <a:r>
              <a:rPr lang="en-US" sz="2900" dirty="0">
                <a:solidFill>
                  <a:srgbClr val="263552"/>
                </a:solidFill>
                <a:latin typeface="PP Hatton Medium" pitchFamily="34" charset="0"/>
                <a:ea typeface="PP Hatton Medium" pitchFamily="34" charset="-122"/>
                <a:cs typeface="PP Hatton Medium" pitchFamily="34" charset="-120"/>
              </a:rPr>
              <a:t>Who handles what: confidentiality routing</a:t>
            </a:r>
            <a:endParaRPr lang="en-US" sz="2900" dirty="0"/>
          </a:p>
        </p:txBody>
      </p:sp>
      <p:sp>
        <p:nvSpPr>
          <p:cNvPr id="3" name="Text 1"/>
          <p:cNvSpPr txBox="1"/>
          <p:nvPr/>
        </p:nvSpPr>
        <p:spPr>
          <a:xfrm>
            <a:off x="640080" y="950976"/>
            <a:ext cx="10881360" cy="310896"/>
          </a:xfrm>
          <a:prstGeom prst="rect">
            <a:avLst/>
          </a:prstGeom>
          <a:noFill/>
          <a:ln/>
        </p:spPr>
        <p:txBody>
          <a:bodyPr wrap="square" lIns="0" tIns="0" rIns="0" bIns="0" rtlCol="0" anchor="ctr"/>
          <a:lstStyle/>
          <a:p>
            <a:pPr marL="0" indent="0">
              <a:buNone/>
            </a:pPr>
            <a:r>
              <a:rPr lang="en-US" sz="1200" dirty="0">
                <a:solidFill>
                  <a:srgbClr val="5C6675"/>
                </a:solidFill>
                <a:latin typeface="Open Sans" pitchFamily="34" charset="0"/>
                <a:ea typeface="Open Sans" pitchFamily="34" charset="-122"/>
                <a:cs typeface="Open Sans" pitchFamily="34" charset="-120"/>
              </a:rPr>
              <a:t>When someone asks for something sensitive, the answer is almost always “let me route that for you.”</a:t>
            </a:r>
            <a:endParaRPr lang="en-US" sz="1200" dirty="0"/>
          </a:p>
        </p:txBody>
      </p:sp>
      <p:pic>
        <p:nvPicPr>
          <p:cNvPr id="4" name="Image 0" descr="/home/claude/logo/sosm_navy.png"/>
          <p:cNvPicPr>
            <a:picLocks noChangeAspect="1"/>
          </p:cNvPicPr>
          <p:nvPr/>
        </p:nvPicPr>
        <p:blipFill>
          <a:blip r:embed="rId3"/>
          <a:stretch>
            <a:fillRect/>
          </a:stretch>
        </p:blipFill>
        <p:spPr>
          <a:xfrm>
            <a:off x="10442448" y="6236208"/>
            <a:ext cx="1106424" cy="276606"/>
          </a:xfrm>
          <a:prstGeom prst="rect">
            <a:avLst/>
          </a:prstGeom>
        </p:spPr>
      </p:pic>
      <p:graphicFrame>
        <p:nvGraphicFramePr>
          <p:cNvPr id="13" name="Table 0"/>
          <p:cNvGraphicFramePr>
            <a:graphicFrameLocks noGrp="1"/>
          </p:cNvGraphicFramePr>
          <p:nvPr>
            <p:extLst>
              <p:ext uri="{D42A27DB-BD31-4B8C-83A1-F6EECF244321}">
                <p14:modId xmlns:p14="http://schemas.microsoft.com/office/powerpoint/2010/main" val="1579011935"/>
              </p:ext>
            </p:extLst>
          </p:nvPr>
        </p:nvGraphicFramePr>
        <p:xfrm>
          <a:off x="640080" y="1783080"/>
          <a:ext cx="10917936" cy="3511296"/>
        </p:xfrm>
        <a:graphic>
          <a:graphicData uri="http://schemas.openxmlformats.org/drawingml/2006/table">
            <a:tbl>
              <a:tblPr/>
              <a:tblGrid>
                <a:gridCol w="4572000">
                  <a:extLst>
                    <a:ext uri="{9D8B030D-6E8A-4147-A177-3AD203B41FA5}">
                      <a16:colId xmlns:a16="http://schemas.microsoft.com/office/drawing/2014/main" val="20000"/>
                    </a:ext>
                  </a:extLst>
                </a:gridCol>
                <a:gridCol w="6345936">
                  <a:extLst>
                    <a:ext uri="{9D8B030D-6E8A-4147-A177-3AD203B41FA5}">
                      <a16:colId xmlns:a16="http://schemas.microsoft.com/office/drawing/2014/main" val="20001"/>
                    </a:ext>
                  </a:extLst>
                </a:gridCol>
              </a:tblGrid>
              <a:tr h="438912">
                <a:tc>
                  <a:txBody>
                    <a:bodyPr/>
                    <a:lstStyle/>
                    <a:p>
                      <a:pPr marL="0" indent="0">
                        <a:buNone/>
                      </a:pPr>
                      <a:r>
                        <a:rPr lang="en-US" sz="1150" b="1" dirty="0">
                          <a:solidFill>
                            <a:srgbClr val="FFFFFF"/>
                          </a:solidFill>
                          <a:latin typeface="Open Sans" pitchFamily="34" charset="0"/>
                          <a:ea typeface="Open Sans" pitchFamily="34" charset="-122"/>
                          <a:cs typeface="Open Sans" pitchFamily="34" charset="-120"/>
                        </a:rPr>
                        <a:t>If someone asks for…</a:t>
                      </a:r>
                      <a:endParaRPr lang="en-US" sz="1150" dirty="0">
                        <a:latin typeface="Open Sans" charset="0"/>
                        <a:ea typeface="Open Sans" charset="0"/>
                        <a:cs typeface="Open Sans" charset="0"/>
                      </a:endParaRPr>
                    </a:p>
                  </a:txBody>
                  <a:tcPr anchor="ctr">
                    <a:lnL w="9525" cap="flat" cmpd="sng" algn="ctr">
                      <a:solidFill>
                        <a:srgbClr val="D6DEE9"/>
                      </a:solidFill>
                      <a:prstDash val="solid"/>
                      <a:round/>
                      <a:headEnd type="none" w="med" len="med"/>
                      <a:tailEnd type="none" w="med" len="med"/>
                    </a:lnL>
                    <a:lnR w="9525" cap="flat" cmpd="sng" algn="ctr">
                      <a:solidFill>
                        <a:srgbClr val="D6DEE9"/>
                      </a:solidFill>
                      <a:prstDash val="solid"/>
                      <a:round/>
                      <a:headEnd type="none" w="med" len="med"/>
                      <a:tailEnd type="none" w="med" len="med"/>
                    </a:lnR>
                    <a:lnT w="9525" cap="flat" cmpd="sng" algn="ctr">
                      <a:solidFill>
                        <a:srgbClr val="D6DEE9"/>
                      </a:solidFill>
                      <a:prstDash val="solid"/>
                      <a:round/>
                      <a:headEnd type="none" w="med" len="med"/>
                      <a:tailEnd type="none" w="med" len="med"/>
                    </a:lnT>
                    <a:lnB w="9525" cap="flat" cmpd="sng" algn="ctr">
                      <a:solidFill>
                        <a:srgbClr val="D6DEE9"/>
                      </a:solidFill>
                      <a:prstDash val="solid"/>
                      <a:round/>
                      <a:headEnd type="none" w="med" len="med"/>
                      <a:tailEnd type="none" w="med" len="med"/>
                    </a:lnB>
                    <a:solidFill>
                      <a:srgbClr val="263552"/>
                    </a:solidFill>
                  </a:tcPr>
                </a:tc>
                <a:tc>
                  <a:txBody>
                    <a:bodyPr/>
                    <a:lstStyle/>
                    <a:p>
                      <a:pPr marL="0" indent="0">
                        <a:buNone/>
                      </a:pPr>
                      <a:r>
                        <a:rPr lang="en-US" sz="1150" b="1" dirty="0">
                          <a:solidFill>
                            <a:srgbClr val="FFFFFF"/>
                          </a:solidFill>
                          <a:latin typeface="Open Sans" pitchFamily="34" charset="0"/>
                          <a:ea typeface="Open Sans" pitchFamily="34" charset="-122"/>
                          <a:cs typeface="Open Sans" pitchFamily="34" charset="-120"/>
                        </a:rPr>
                        <a:t>Route it to…</a:t>
                      </a:r>
                      <a:endParaRPr lang="en-US" sz="1150" dirty="0">
                        <a:latin typeface="Open Sans" charset="0"/>
                        <a:ea typeface="Open Sans" charset="0"/>
                        <a:cs typeface="Open Sans" charset="0"/>
                      </a:endParaRPr>
                    </a:p>
                  </a:txBody>
                  <a:tcPr anchor="ctr">
                    <a:lnL w="9525" cap="flat" cmpd="sng" algn="ctr">
                      <a:solidFill>
                        <a:srgbClr val="D6DEE9"/>
                      </a:solidFill>
                      <a:prstDash val="solid"/>
                      <a:round/>
                      <a:headEnd type="none" w="med" len="med"/>
                      <a:tailEnd type="none" w="med" len="med"/>
                    </a:lnL>
                    <a:lnR w="9525" cap="flat" cmpd="sng" algn="ctr">
                      <a:solidFill>
                        <a:srgbClr val="D6DEE9"/>
                      </a:solidFill>
                      <a:prstDash val="solid"/>
                      <a:round/>
                      <a:headEnd type="none" w="med" len="med"/>
                      <a:tailEnd type="none" w="med" len="med"/>
                    </a:lnR>
                    <a:lnT w="9525" cap="flat" cmpd="sng" algn="ctr">
                      <a:solidFill>
                        <a:srgbClr val="D6DEE9"/>
                      </a:solidFill>
                      <a:prstDash val="solid"/>
                      <a:round/>
                      <a:headEnd type="none" w="med" len="med"/>
                      <a:tailEnd type="none" w="med" len="med"/>
                    </a:lnT>
                    <a:lnB w="9525" cap="flat" cmpd="sng" algn="ctr">
                      <a:solidFill>
                        <a:srgbClr val="D6DEE9"/>
                      </a:solidFill>
                      <a:prstDash val="solid"/>
                      <a:round/>
                      <a:headEnd type="none" w="med" len="med"/>
                      <a:tailEnd type="none" w="med" len="med"/>
                    </a:lnB>
                    <a:solidFill>
                      <a:srgbClr val="263552"/>
                    </a:solidFill>
                  </a:tcPr>
                </a:tc>
                <a:extLst>
                  <a:ext uri="{0D108BD9-81ED-4DB2-BD59-A6C34878D82A}">
                    <a16:rowId xmlns:a16="http://schemas.microsoft.com/office/drawing/2014/main" val="10000"/>
                  </a:ext>
                </a:extLst>
              </a:tr>
              <a:tr h="438912">
                <a:tc>
                  <a:txBody>
                    <a:bodyPr/>
                    <a:lstStyle/>
                    <a:p>
                      <a:pPr marL="0" indent="0">
                        <a:buNone/>
                      </a:pPr>
                      <a:r>
                        <a:rPr lang="en-US" sz="1150" dirty="0">
                          <a:solidFill>
                            <a:srgbClr val="36414F"/>
                          </a:solidFill>
                          <a:latin typeface="Open Sans" pitchFamily="34" charset="0"/>
                          <a:ea typeface="Open Sans" pitchFamily="34" charset="-122"/>
                          <a:cs typeface="Open Sans" pitchFamily="34" charset="-120"/>
                        </a:rPr>
                        <a:t>Deb's cell number or personal email</a:t>
                      </a:r>
                      <a:endParaRPr lang="en-US" sz="1150" dirty="0">
                        <a:latin typeface="Open Sans" charset="0"/>
                        <a:ea typeface="Open Sans" charset="0"/>
                        <a:cs typeface="Open Sans" charset="0"/>
                      </a:endParaRPr>
                    </a:p>
                  </a:txBody>
                  <a:tcPr anchor="ctr">
                    <a:lnL w="9525" cap="flat" cmpd="sng" algn="ctr">
                      <a:solidFill>
                        <a:srgbClr val="D6DEE9"/>
                      </a:solidFill>
                      <a:prstDash val="solid"/>
                      <a:round/>
                      <a:headEnd type="none" w="med" len="med"/>
                      <a:tailEnd type="none" w="med" len="med"/>
                    </a:lnL>
                    <a:lnR w="9525" cap="flat" cmpd="sng" algn="ctr">
                      <a:solidFill>
                        <a:srgbClr val="D6DEE9"/>
                      </a:solidFill>
                      <a:prstDash val="solid"/>
                      <a:round/>
                      <a:headEnd type="none" w="med" len="med"/>
                      <a:tailEnd type="none" w="med" len="med"/>
                    </a:lnR>
                    <a:lnT w="9525" cap="flat" cmpd="sng" algn="ctr">
                      <a:solidFill>
                        <a:srgbClr val="D6DEE9"/>
                      </a:solidFill>
                      <a:prstDash val="solid"/>
                      <a:round/>
                      <a:headEnd type="none" w="med" len="med"/>
                      <a:tailEnd type="none" w="med" len="med"/>
                    </a:lnT>
                    <a:lnB w="9525" cap="flat" cmpd="sng" algn="ctr">
                      <a:solidFill>
                        <a:srgbClr val="D6DEE9"/>
                      </a:solidFill>
                      <a:prstDash val="solid"/>
                      <a:round/>
                      <a:headEnd type="none" w="med" len="med"/>
                      <a:tailEnd type="none" w="med" len="med"/>
                    </a:lnB>
                    <a:solidFill>
                      <a:srgbClr val="FFFFFF"/>
                    </a:solidFill>
                  </a:tcPr>
                </a:tc>
                <a:tc>
                  <a:txBody>
                    <a:bodyPr/>
                    <a:lstStyle/>
                    <a:p>
                      <a:pPr marL="0" indent="0">
                        <a:buNone/>
                      </a:pPr>
                      <a:r>
                        <a:rPr lang="en-US" sz="1150" dirty="0">
                          <a:solidFill>
                            <a:srgbClr val="36414F"/>
                          </a:solidFill>
                          <a:latin typeface="Open Sans" pitchFamily="34" charset="0"/>
                          <a:ea typeface="Open Sans" pitchFamily="34" charset="-122"/>
                          <a:cs typeface="Open Sans" pitchFamily="34" charset="-120"/>
                        </a:rPr>
                        <a:t>No one outside staff. Take a number and Deb will contact them.</a:t>
                      </a:r>
                      <a:endParaRPr lang="en-US" sz="1150" dirty="0">
                        <a:latin typeface="Open Sans" charset="0"/>
                        <a:ea typeface="Open Sans" charset="0"/>
                        <a:cs typeface="Open Sans" charset="0"/>
                      </a:endParaRPr>
                    </a:p>
                  </a:txBody>
                  <a:tcPr anchor="ctr">
                    <a:lnL w="9525" cap="flat" cmpd="sng" algn="ctr">
                      <a:solidFill>
                        <a:srgbClr val="D6DEE9"/>
                      </a:solidFill>
                      <a:prstDash val="solid"/>
                      <a:round/>
                      <a:headEnd type="none" w="med" len="med"/>
                      <a:tailEnd type="none" w="med" len="med"/>
                    </a:lnL>
                    <a:lnR w="9525" cap="flat" cmpd="sng" algn="ctr">
                      <a:solidFill>
                        <a:srgbClr val="D6DEE9"/>
                      </a:solidFill>
                      <a:prstDash val="solid"/>
                      <a:round/>
                      <a:headEnd type="none" w="med" len="med"/>
                      <a:tailEnd type="none" w="med" len="med"/>
                    </a:lnR>
                    <a:lnT w="9525" cap="flat" cmpd="sng" algn="ctr">
                      <a:solidFill>
                        <a:srgbClr val="D6DEE9"/>
                      </a:solidFill>
                      <a:prstDash val="solid"/>
                      <a:round/>
                      <a:headEnd type="none" w="med" len="med"/>
                      <a:tailEnd type="none" w="med" len="med"/>
                    </a:lnT>
                    <a:lnB w="9525" cap="flat" cmpd="sng" algn="ctr">
                      <a:solidFill>
                        <a:srgbClr val="D6DEE9"/>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38912">
                <a:tc>
                  <a:txBody>
                    <a:bodyPr/>
                    <a:lstStyle/>
                    <a:p>
                      <a:pPr marL="0" indent="0">
                        <a:buNone/>
                      </a:pPr>
                      <a:r>
                        <a:rPr lang="en-US" sz="1150" dirty="0">
                          <a:solidFill>
                            <a:srgbClr val="36414F"/>
                          </a:solidFill>
                          <a:latin typeface="Open Sans" pitchFamily="34" charset="0"/>
                          <a:ea typeface="Open Sans" pitchFamily="34" charset="-122"/>
                          <a:cs typeface="Open Sans" pitchFamily="34" charset="-120"/>
                        </a:rPr>
                        <a:t>Press or media comment</a:t>
                      </a:r>
                      <a:endParaRPr lang="en-US" sz="1150" dirty="0">
                        <a:latin typeface="Open Sans" charset="0"/>
                        <a:ea typeface="Open Sans" charset="0"/>
                        <a:cs typeface="Open Sans" charset="0"/>
                      </a:endParaRPr>
                    </a:p>
                  </a:txBody>
                  <a:tcPr anchor="ctr">
                    <a:lnL w="9525" cap="flat" cmpd="sng" algn="ctr">
                      <a:solidFill>
                        <a:srgbClr val="D6DEE9"/>
                      </a:solidFill>
                      <a:prstDash val="solid"/>
                      <a:round/>
                      <a:headEnd type="none" w="med" len="med"/>
                      <a:tailEnd type="none" w="med" len="med"/>
                    </a:lnL>
                    <a:lnR w="9525" cap="flat" cmpd="sng" algn="ctr">
                      <a:solidFill>
                        <a:srgbClr val="D6DEE9"/>
                      </a:solidFill>
                      <a:prstDash val="solid"/>
                      <a:round/>
                      <a:headEnd type="none" w="med" len="med"/>
                      <a:tailEnd type="none" w="med" len="med"/>
                    </a:lnR>
                    <a:lnT w="9525" cap="flat" cmpd="sng" algn="ctr">
                      <a:solidFill>
                        <a:srgbClr val="D6DEE9"/>
                      </a:solidFill>
                      <a:prstDash val="solid"/>
                      <a:round/>
                      <a:headEnd type="none" w="med" len="med"/>
                      <a:tailEnd type="none" w="med" len="med"/>
                    </a:lnT>
                    <a:lnB w="9525" cap="flat" cmpd="sng" algn="ctr">
                      <a:solidFill>
                        <a:srgbClr val="D6DEE9"/>
                      </a:solidFill>
                      <a:prstDash val="solid"/>
                      <a:round/>
                      <a:headEnd type="none" w="med" len="med"/>
                      <a:tailEnd type="none" w="med" len="med"/>
                    </a:lnB>
                    <a:solidFill>
                      <a:srgbClr val="FFFFFF"/>
                    </a:solidFill>
                  </a:tcPr>
                </a:tc>
                <a:tc>
                  <a:txBody>
                    <a:bodyPr/>
                    <a:lstStyle/>
                    <a:p>
                      <a:pPr marL="0" indent="0">
                        <a:buNone/>
                      </a:pPr>
                      <a:r>
                        <a:rPr lang="en-US" sz="1150" dirty="0">
                          <a:solidFill>
                            <a:srgbClr val="36414F"/>
                          </a:solidFill>
                          <a:latin typeface="Open Sans" pitchFamily="34" charset="0"/>
                          <a:ea typeface="Open Sans" pitchFamily="34" charset="-122"/>
                          <a:cs typeface="Open Sans" pitchFamily="34" charset="-120"/>
                        </a:rPr>
                        <a:t>The Director. Never speak for the school unless authorized.</a:t>
                      </a:r>
                      <a:endParaRPr lang="en-US" sz="1150" dirty="0">
                        <a:latin typeface="Open Sans" charset="0"/>
                        <a:ea typeface="Open Sans" charset="0"/>
                        <a:cs typeface="Open Sans" charset="0"/>
                      </a:endParaRPr>
                    </a:p>
                  </a:txBody>
                  <a:tcPr anchor="ctr">
                    <a:lnL w="9525" cap="flat" cmpd="sng" algn="ctr">
                      <a:solidFill>
                        <a:srgbClr val="D6DEE9"/>
                      </a:solidFill>
                      <a:prstDash val="solid"/>
                      <a:round/>
                      <a:headEnd type="none" w="med" len="med"/>
                      <a:tailEnd type="none" w="med" len="med"/>
                    </a:lnL>
                    <a:lnR w="9525" cap="flat" cmpd="sng" algn="ctr">
                      <a:solidFill>
                        <a:srgbClr val="D6DEE9"/>
                      </a:solidFill>
                      <a:prstDash val="solid"/>
                      <a:round/>
                      <a:headEnd type="none" w="med" len="med"/>
                      <a:tailEnd type="none" w="med" len="med"/>
                    </a:lnR>
                    <a:lnT w="9525" cap="flat" cmpd="sng" algn="ctr">
                      <a:solidFill>
                        <a:srgbClr val="D6DEE9"/>
                      </a:solidFill>
                      <a:prstDash val="solid"/>
                      <a:round/>
                      <a:headEnd type="none" w="med" len="med"/>
                      <a:tailEnd type="none" w="med" len="med"/>
                    </a:lnT>
                    <a:lnB w="9525" cap="flat" cmpd="sng" algn="ctr">
                      <a:solidFill>
                        <a:srgbClr val="D6DEE9"/>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438912">
                <a:tc>
                  <a:txBody>
                    <a:bodyPr/>
                    <a:lstStyle/>
                    <a:p>
                      <a:pPr marL="0" indent="0">
                        <a:buNone/>
                      </a:pPr>
                      <a:r>
                        <a:rPr lang="en-US" sz="1150" dirty="0">
                          <a:solidFill>
                            <a:srgbClr val="36414F"/>
                          </a:solidFill>
                          <a:latin typeface="Open Sans" pitchFamily="34" charset="0"/>
                          <a:ea typeface="Open Sans" pitchFamily="34" charset="-122"/>
                          <a:cs typeface="Open Sans" pitchFamily="34" charset="-120"/>
                        </a:rPr>
                        <a:t>A lawyer, law enforcement, or a former employee</a:t>
                      </a:r>
                      <a:endParaRPr lang="en-US" sz="1150" dirty="0">
                        <a:latin typeface="Open Sans" charset="0"/>
                        <a:ea typeface="Open Sans" charset="0"/>
                        <a:cs typeface="Open Sans" charset="0"/>
                      </a:endParaRPr>
                    </a:p>
                  </a:txBody>
                  <a:tcPr anchor="ctr">
                    <a:lnL w="9525" cap="flat" cmpd="sng" algn="ctr">
                      <a:solidFill>
                        <a:srgbClr val="D6DEE9"/>
                      </a:solidFill>
                      <a:prstDash val="solid"/>
                      <a:round/>
                      <a:headEnd type="none" w="med" len="med"/>
                      <a:tailEnd type="none" w="med" len="med"/>
                    </a:lnL>
                    <a:lnR w="9525" cap="flat" cmpd="sng" algn="ctr">
                      <a:solidFill>
                        <a:srgbClr val="D6DEE9"/>
                      </a:solidFill>
                      <a:prstDash val="solid"/>
                      <a:round/>
                      <a:headEnd type="none" w="med" len="med"/>
                      <a:tailEnd type="none" w="med" len="med"/>
                    </a:lnR>
                    <a:lnT w="9525" cap="flat" cmpd="sng" algn="ctr">
                      <a:solidFill>
                        <a:srgbClr val="D6DEE9"/>
                      </a:solidFill>
                      <a:prstDash val="solid"/>
                      <a:round/>
                      <a:headEnd type="none" w="med" len="med"/>
                      <a:tailEnd type="none" w="med" len="med"/>
                    </a:lnT>
                    <a:lnB w="9525" cap="flat" cmpd="sng" algn="ctr">
                      <a:solidFill>
                        <a:srgbClr val="D6DEE9"/>
                      </a:solidFill>
                      <a:prstDash val="solid"/>
                      <a:round/>
                      <a:headEnd type="none" w="med" len="med"/>
                      <a:tailEnd type="none" w="med" len="med"/>
                    </a:lnB>
                    <a:solidFill>
                      <a:srgbClr val="FFFFFF"/>
                    </a:solidFill>
                  </a:tcPr>
                </a:tc>
                <a:tc>
                  <a:txBody>
                    <a:bodyPr/>
                    <a:lstStyle/>
                    <a:p>
                      <a:pPr marL="0" indent="0">
                        <a:buNone/>
                      </a:pPr>
                      <a:r>
                        <a:rPr lang="en-US" sz="1150" dirty="0">
                          <a:solidFill>
                            <a:srgbClr val="36414F"/>
                          </a:solidFill>
                          <a:latin typeface="Open Sans" pitchFamily="34" charset="0"/>
                          <a:ea typeface="Open Sans" pitchFamily="34" charset="-122"/>
                          <a:cs typeface="Open Sans" pitchFamily="34" charset="-120"/>
                        </a:rPr>
                        <a:t>The Director. Don't confirm details, even seemingly harmless ones.</a:t>
                      </a:r>
                      <a:endParaRPr lang="en-US" sz="1150" dirty="0">
                        <a:latin typeface="Open Sans" charset="0"/>
                        <a:ea typeface="Open Sans" charset="0"/>
                        <a:cs typeface="Open Sans" charset="0"/>
                      </a:endParaRPr>
                    </a:p>
                  </a:txBody>
                  <a:tcPr anchor="ctr">
                    <a:lnL w="9525" cap="flat" cmpd="sng" algn="ctr">
                      <a:solidFill>
                        <a:srgbClr val="D6DEE9"/>
                      </a:solidFill>
                      <a:prstDash val="solid"/>
                      <a:round/>
                      <a:headEnd type="none" w="med" len="med"/>
                      <a:tailEnd type="none" w="med" len="med"/>
                    </a:lnL>
                    <a:lnR w="9525" cap="flat" cmpd="sng" algn="ctr">
                      <a:solidFill>
                        <a:srgbClr val="D6DEE9"/>
                      </a:solidFill>
                      <a:prstDash val="solid"/>
                      <a:round/>
                      <a:headEnd type="none" w="med" len="med"/>
                      <a:tailEnd type="none" w="med" len="med"/>
                    </a:lnR>
                    <a:lnT w="9525" cap="flat" cmpd="sng" algn="ctr">
                      <a:solidFill>
                        <a:srgbClr val="D6DEE9"/>
                      </a:solidFill>
                      <a:prstDash val="solid"/>
                      <a:round/>
                      <a:headEnd type="none" w="med" len="med"/>
                      <a:tailEnd type="none" w="med" len="med"/>
                    </a:lnT>
                    <a:lnB w="9525" cap="flat" cmpd="sng" algn="ctr">
                      <a:solidFill>
                        <a:srgbClr val="D6DEE9"/>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438912">
                <a:tc>
                  <a:txBody>
                    <a:bodyPr/>
                    <a:lstStyle/>
                    <a:p>
                      <a:pPr marL="0" indent="0">
                        <a:buNone/>
                      </a:pPr>
                      <a:r>
                        <a:rPr lang="en-US" sz="1150" dirty="0">
                          <a:solidFill>
                            <a:srgbClr val="36414F"/>
                          </a:solidFill>
                          <a:latin typeface="Open Sans" pitchFamily="34" charset="0"/>
                          <a:ea typeface="Open Sans" pitchFamily="34" charset="-122"/>
                          <a:cs typeface="Open Sans" pitchFamily="34" charset="-120"/>
                        </a:rPr>
                        <a:t>Employment verification for a current or past employee</a:t>
                      </a:r>
                      <a:endParaRPr lang="en-US" sz="1150" dirty="0">
                        <a:latin typeface="Open Sans" charset="0"/>
                        <a:ea typeface="Open Sans" charset="0"/>
                        <a:cs typeface="Open Sans" charset="0"/>
                      </a:endParaRPr>
                    </a:p>
                  </a:txBody>
                  <a:tcPr anchor="ctr">
                    <a:lnL w="9525" cap="flat" cmpd="sng" algn="ctr">
                      <a:solidFill>
                        <a:srgbClr val="D6DEE9"/>
                      </a:solidFill>
                      <a:prstDash val="solid"/>
                      <a:round/>
                      <a:headEnd type="none" w="med" len="med"/>
                      <a:tailEnd type="none" w="med" len="med"/>
                    </a:lnL>
                    <a:lnR w="9525" cap="flat" cmpd="sng" algn="ctr">
                      <a:solidFill>
                        <a:srgbClr val="D6DEE9"/>
                      </a:solidFill>
                      <a:prstDash val="solid"/>
                      <a:round/>
                      <a:headEnd type="none" w="med" len="med"/>
                      <a:tailEnd type="none" w="med" len="med"/>
                    </a:lnR>
                    <a:lnT w="9525" cap="flat" cmpd="sng" algn="ctr">
                      <a:solidFill>
                        <a:srgbClr val="D6DEE9"/>
                      </a:solidFill>
                      <a:prstDash val="solid"/>
                      <a:round/>
                      <a:headEnd type="none" w="med" len="med"/>
                      <a:tailEnd type="none" w="med" len="med"/>
                    </a:lnT>
                    <a:lnB w="9525" cap="flat" cmpd="sng" algn="ctr">
                      <a:solidFill>
                        <a:srgbClr val="D6DEE9"/>
                      </a:solidFill>
                      <a:prstDash val="solid"/>
                      <a:round/>
                      <a:headEnd type="none" w="med" len="med"/>
                      <a:tailEnd type="none" w="med" len="med"/>
                    </a:lnB>
                    <a:solidFill>
                      <a:srgbClr val="FFFFFF"/>
                    </a:solidFill>
                  </a:tcPr>
                </a:tc>
                <a:tc>
                  <a:txBody>
                    <a:bodyPr/>
                    <a:lstStyle/>
                    <a:p>
                      <a:pPr marL="0" indent="0">
                        <a:buNone/>
                      </a:pPr>
                      <a:r>
                        <a:rPr lang="en-US" sz="1150" dirty="0">
                          <a:solidFill>
                            <a:srgbClr val="36414F"/>
                          </a:solidFill>
                          <a:latin typeface="Open Sans" pitchFamily="34" charset="0"/>
                          <a:ea typeface="Open Sans" pitchFamily="34" charset="-122"/>
                          <a:cs typeface="Open Sans" pitchFamily="34" charset="-120"/>
                        </a:rPr>
                        <a:t>The Director. Released only with the employee's written authorization.</a:t>
                      </a:r>
                      <a:endParaRPr lang="en-US" sz="1150" dirty="0">
                        <a:latin typeface="Open Sans" charset="0"/>
                        <a:ea typeface="Open Sans" charset="0"/>
                        <a:cs typeface="Open Sans" charset="0"/>
                      </a:endParaRPr>
                    </a:p>
                  </a:txBody>
                  <a:tcPr anchor="ctr">
                    <a:lnL w="9525" cap="flat" cmpd="sng" algn="ctr">
                      <a:solidFill>
                        <a:srgbClr val="D6DEE9"/>
                      </a:solidFill>
                      <a:prstDash val="solid"/>
                      <a:round/>
                      <a:headEnd type="none" w="med" len="med"/>
                      <a:tailEnd type="none" w="med" len="med"/>
                    </a:lnL>
                    <a:lnR w="9525" cap="flat" cmpd="sng" algn="ctr">
                      <a:solidFill>
                        <a:srgbClr val="D6DEE9"/>
                      </a:solidFill>
                      <a:prstDash val="solid"/>
                      <a:round/>
                      <a:headEnd type="none" w="med" len="med"/>
                      <a:tailEnd type="none" w="med" len="med"/>
                    </a:lnR>
                    <a:lnT w="9525" cap="flat" cmpd="sng" algn="ctr">
                      <a:solidFill>
                        <a:srgbClr val="D6DEE9"/>
                      </a:solidFill>
                      <a:prstDash val="solid"/>
                      <a:round/>
                      <a:headEnd type="none" w="med" len="med"/>
                      <a:tailEnd type="none" w="med" len="med"/>
                    </a:lnT>
                    <a:lnB w="9525" cap="flat" cmpd="sng" algn="ctr">
                      <a:solidFill>
                        <a:srgbClr val="D6DEE9"/>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438912">
                <a:tc>
                  <a:txBody>
                    <a:bodyPr/>
                    <a:lstStyle/>
                    <a:p>
                      <a:pPr marL="0" indent="0">
                        <a:buNone/>
                      </a:pPr>
                      <a:r>
                        <a:rPr lang="en-US" sz="1150" dirty="0">
                          <a:solidFill>
                            <a:srgbClr val="36414F"/>
                          </a:solidFill>
                          <a:latin typeface="Open Sans" pitchFamily="34" charset="0"/>
                          <a:ea typeface="Open Sans" pitchFamily="34" charset="-122"/>
                          <a:cs typeface="Open Sans" pitchFamily="34" charset="-120"/>
                        </a:rPr>
                        <a:t>Personnel file information, from outside the school</a:t>
                      </a:r>
                      <a:endParaRPr lang="en-US" sz="1150" dirty="0">
                        <a:latin typeface="Open Sans" charset="0"/>
                        <a:ea typeface="Open Sans" charset="0"/>
                        <a:cs typeface="Open Sans" charset="0"/>
                      </a:endParaRPr>
                    </a:p>
                  </a:txBody>
                  <a:tcPr anchor="ctr">
                    <a:lnL w="9525" cap="flat" cmpd="sng" algn="ctr">
                      <a:solidFill>
                        <a:srgbClr val="D6DEE9"/>
                      </a:solidFill>
                      <a:prstDash val="solid"/>
                      <a:round/>
                      <a:headEnd type="none" w="med" len="med"/>
                      <a:tailEnd type="none" w="med" len="med"/>
                    </a:lnL>
                    <a:lnR w="9525" cap="flat" cmpd="sng" algn="ctr">
                      <a:solidFill>
                        <a:srgbClr val="D6DEE9"/>
                      </a:solidFill>
                      <a:prstDash val="solid"/>
                      <a:round/>
                      <a:headEnd type="none" w="med" len="med"/>
                      <a:tailEnd type="none" w="med" len="med"/>
                    </a:lnR>
                    <a:lnT w="9525" cap="flat" cmpd="sng" algn="ctr">
                      <a:solidFill>
                        <a:srgbClr val="D6DEE9"/>
                      </a:solidFill>
                      <a:prstDash val="solid"/>
                      <a:round/>
                      <a:headEnd type="none" w="med" len="med"/>
                      <a:tailEnd type="none" w="med" len="med"/>
                    </a:lnT>
                    <a:lnB w="9525" cap="flat" cmpd="sng" algn="ctr">
                      <a:solidFill>
                        <a:srgbClr val="D6DEE9"/>
                      </a:solidFill>
                      <a:prstDash val="solid"/>
                      <a:round/>
                      <a:headEnd type="none" w="med" len="med"/>
                      <a:tailEnd type="none" w="med" len="med"/>
                    </a:lnB>
                    <a:solidFill>
                      <a:srgbClr val="FFFFFF"/>
                    </a:solidFill>
                  </a:tcPr>
                </a:tc>
                <a:tc>
                  <a:txBody>
                    <a:bodyPr/>
                    <a:lstStyle/>
                    <a:p>
                      <a:pPr marL="0" indent="0">
                        <a:buNone/>
                      </a:pPr>
                      <a:r>
                        <a:rPr lang="en-US" sz="1150" dirty="0">
                          <a:solidFill>
                            <a:srgbClr val="36414F"/>
                          </a:solidFill>
                          <a:latin typeface="Open Sans" pitchFamily="34" charset="0"/>
                          <a:ea typeface="Open Sans" pitchFamily="34" charset="-122"/>
                          <a:cs typeface="Open Sans" pitchFamily="34" charset="-120"/>
                        </a:rPr>
                        <a:t>The Office Manager, who consults the Director. No one else is authorized.</a:t>
                      </a:r>
                      <a:endParaRPr lang="en-US" sz="1150" dirty="0">
                        <a:latin typeface="Open Sans" charset="0"/>
                        <a:ea typeface="Open Sans" charset="0"/>
                        <a:cs typeface="Open Sans" charset="0"/>
                      </a:endParaRPr>
                    </a:p>
                  </a:txBody>
                  <a:tcPr anchor="ctr">
                    <a:lnL w="9525" cap="flat" cmpd="sng" algn="ctr">
                      <a:solidFill>
                        <a:srgbClr val="D6DEE9"/>
                      </a:solidFill>
                      <a:prstDash val="solid"/>
                      <a:round/>
                      <a:headEnd type="none" w="med" len="med"/>
                      <a:tailEnd type="none" w="med" len="med"/>
                    </a:lnL>
                    <a:lnR w="9525" cap="flat" cmpd="sng" algn="ctr">
                      <a:solidFill>
                        <a:srgbClr val="D6DEE9"/>
                      </a:solidFill>
                      <a:prstDash val="solid"/>
                      <a:round/>
                      <a:headEnd type="none" w="med" len="med"/>
                      <a:tailEnd type="none" w="med" len="med"/>
                    </a:lnR>
                    <a:lnT w="9525" cap="flat" cmpd="sng" algn="ctr">
                      <a:solidFill>
                        <a:srgbClr val="D6DEE9"/>
                      </a:solidFill>
                      <a:prstDash val="solid"/>
                      <a:round/>
                      <a:headEnd type="none" w="med" len="med"/>
                      <a:tailEnd type="none" w="med" len="med"/>
                    </a:lnT>
                    <a:lnB w="9525" cap="flat" cmpd="sng" algn="ctr">
                      <a:solidFill>
                        <a:srgbClr val="D6DEE9"/>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438912">
                <a:tc>
                  <a:txBody>
                    <a:bodyPr/>
                    <a:lstStyle/>
                    <a:p>
                      <a:pPr marL="0" indent="0">
                        <a:buNone/>
                      </a:pPr>
                      <a:r>
                        <a:rPr lang="en-US" sz="1150" dirty="0">
                          <a:solidFill>
                            <a:srgbClr val="36414F"/>
                          </a:solidFill>
                          <a:latin typeface="Open Sans" pitchFamily="34" charset="0"/>
                          <a:ea typeface="Open Sans" pitchFamily="34" charset="-122"/>
                          <a:cs typeface="Open Sans" pitchFamily="34" charset="-120"/>
                        </a:rPr>
                        <a:t>Instrument rental, repair, or tuning</a:t>
                      </a:r>
                      <a:endParaRPr lang="en-US" sz="1150" dirty="0">
                        <a:latin typeface="Open Sans" charset="0"/>
                        <a:ea typeface="Open Sans" charset="0"/>
                        <a:cs typeface="Open Sans" charset="0"/>
                      </a:endParaRPr>
                    </a:p>
                  </a:txBody>
                  <a:tcPr anchor="ctr">
                    <a:lnL w="9525" cap="flat" cmpd="sng" algn="ctr">
                      <a:solidFill>
                        <a:srgbClr val="D6DEE9"/>
                      </a:solidFill>
                      <a:prstDash val="solid"/>
                      <a:round/>
                      <a:headEnd type="none" w="med" len="med"/>
                      <a:tailEnd type="none" w="med" len="med"/>
                    </a:lnL>
                    <a:lnR w="9525" cap="flat" cmpd="sng" algn="ctr">
                      <a:solidFill>
                        <a:srgbClr val="D6DEE9"/>
                      </a:solidFill>
                      <a:prstDash val="solid"/>
                      <a:round/>
                      <a:headEnd type="none" w="med" len="med"/>
                      <a:tailEnd type="none" w="med" len="med"/>
                    </a:lnR>
                    <a:lnT w="9525" cap="flat" cmpd="sng" algn="ctr">
                      <a:solidFill>
                        <a:srgbClr val="D6DEE9"/>
                      </a:solidFill>
                      <a:prstDash val="solid"/>
                      <a:round/>
                      <a:headEnd type="none" w="med" len="med"/>
                      <a:tailEnd type="none" w="med" len="med"/>
                    </a:lnT>
                    <a:lnB w="9525" cap="flat" cmpd="sng" algn="ctr">
                      <a:solidFill>
                        <a:srgbClr val="D6DEE9"/>
                      </a:solidFill>
                      <a:prstDash val="solid"/>
                      <a:round/>
                      <a:headEnd type="none" w="med" len="med"/>
                      <a:tailEnd type="none" w="med" len="med"/>
                    </a:lnB>
                    <a:solidFill>
                      <a:srgbClr val="FFFFFF"/>
                    </a:solidFill>
                  </a:tcPr>
                </a:tc>
                <a:tc>
                  <a:txBody>
                    <a:bodyPr/>
                    <a:lstStyle/>
                    <a:p>
                      <a:pPr marL="0" indent="0">
                        <a:buNone/>
                      </a:pPr>
                      <a:r>
                        <a:rPr lang="en-US" sz="1150" dirty="0">
                          <a:solidFill>
                            <a:srgbClr val="36414F"/>
                          </a:solidFill>
                          <a:latin typeface="Open Sans" pitchFamily="34" charset="0"/>
                          <a:ea typeface="Open Sans" pitchFamily="34" charset="-122"/>
                          <a:cs typeface="Open Sans" pitchFamily="34" charset="-120"/>
                        </a:rPr>
                        <a:t>Our approved referral list only — we know these people serve our students well.</a:t>
                      </a:r>
                      <a:endParaRPr lang="en-US" sz="1150" dirty="0">
                        <a:latin typeface="Open Sans" charset="0"/>
                        <a:ea typeface="Open Sans" charset="0"/>
                        <a:cs typeface="Open Sans" charset="0"/>
                      </a:endParaRPr>
                    </a:p>
                  </a:txBody>
                  <a:tcPr anchor="ctr">
                    <a:lnL w="9525" cap="flat" cmpd="sng" algn="ctr">
                      <a:solidFill>
                        <a:srgbClr val="D6DEE9"/>
                      </a:solidFill>
                      <a:prstDash val="solid"/>
                      <a:round/>
                      <a:headEnd type="none" w="med" len="med"/>
                      <a:tailEnd type="none" w="med" len="med"/>
                    </a:lnL>
                    <a:lnR w="9525" cap="flat" cmpd="sng" algn="ctr">
                      <a:solidFill>
                        <a:srgbClr val="D6DEE9"/>
                      </a:solidFill>
                      <a:prstDash val="solid"/>
                      <a:round/>
                      <a:headEnd type="none" w="med" len="med"/>
                      <a:tailEnd type="none" w="med" len="med"/>
                    </a:lnR>
                    <a:lnT w="9525" cap="flat" cmpd="sng" algn="ctr">
                      <a:solidFill>
                        <a:srgbClr val="D6DEE9"/>
                      </a:solidFill>
                      <a:prstDash val="solid"/>
                      <a:round/>
                      <a:headEnd type="none" w="med" len="med"/>
                      <a:tailEnd type="none" w="med" len="med"/>
                    </a:lnT>
                    <a:lnB w="9525" cap="flat" cmpd="sng" algn="ctr">
                      <a:solidFill>
                        <a:srgbClr val="D6DEE9"/>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438912">
                <a:tc>
                  <a:txBody>
                    <a:bodyPr/>
                    <a:lstStyle/>
                    <a:p>
                      <a:pPr marL="0" indent="0">
                        <a:buNone/>
                      </a:pPr>
                      <a:r>
                        <a:rPr lang="en-US" sz="1150" dirty="0">
                          <a:solidFill>
                            <a:srgbClr val="36414F"/>
                          </a:solidFill>
                          <a:latin typeface="Open Sans" pitchFamily="34" charset="0"/>
                          <a:ea typeface="Open Sans" pitchFamily="34" charset="-122"/>
                          <a:cs typeface="Open Sans" pitchFamily="34" charset="-120"/>
                        </a:rPr>
                        <a:t>A concern about safety, security, or suspicious conduct</a:t>
                      </a:r>
                      <a:endParaRPr lang="en-US" sz="1150" dirty="0">
                        <a:latin typeface="Open Sans" charset="0"/>
                        <a:ea typeface="Open Sans" charset="0"/>
                        <a:cs typeface="Open Sans" charset="0"/>
                      </a:endParaRPr>
                    </a:p>
                  </a:txBody>
                  <a:tcPr anchor="ctr">
                    <a:lnL w="9525" cap="flat" cmpd="sng" algn="ctr">
                      <a:solidFill>
                        <a:srgbClr val="D6DEE9"/>
                      </a:solidFill>
                      <a:prstDash val="solid"/>
                      <a:round/>
                      <a:headEnd type="none" w="med" len="med"/>
                      <a:tailEnd type="none" w="med" len="med"/>
                    </a:lnL>
                    <a:lnR w="9525" cap="flat" cmpd="sng" algn="ctr">
                      <a:solidFill>
                        <a:srgbClr val="D6DEE9"/>
                      </a:solidFill>
                      <a:prstDash val="solid"/>
                      <a:round/>
                      <a:headEnd type="none" w="med" len="med"/>
                      <a:tailEnd type="none" w="med" len="med"/>
                    </a:lnR>
                    <a:lnT w="9525" cap="flat" cmpd="sng" algn="ctr">
                      <a:solidFill>
                        <a:srgbClr val="D6DEE9"/>
                      </a:solidFill>
                      <a:prstDash val="solid"/>
                      <a:round/>
                      <a:headEnd type="none" w="med" len="med"/>
                      <a:tailEnd type="none" w="med" len="med"/>
                    </a:lnT>
                    <a:lnB w="9525" cap="flat" cmpd="sng" algn="ctr">
                      <a:solidFill>
                        <a:srgbClr val="D6DEE9"/>
                      </a:solidFill>
                      <a:prstDash val="solid"/>
                      <a:round/>
                      <a:headEnd type="none" w="med" len="med"/>
                      <a:tailEnd type="none" w="med" len="med"/>
                    </a:lnB>
                    <a:solidFill>
                      <a:srgbClr val="FFFFFF"/>
                    </a:solidFill>
                  </a:tcPr>
                </a:tc>
                <a:tc>
                  <a:txBody>
                    <a:bodyPr/>
                    <a:lstStyle/>
                    <a:p>
                      <a:pPr marL="0" indent="0">
                        <a:buNone/>
                      </a:pPr>
                      <a:r>
                        <a:rPr lang="en-US" sz="1150" dirty="0">
                          <a:solidFill>
                            <a:srgbClr val="36414F"/>
                          </a:solidFill>
                          <a:latin typeface="Open Sans" pitchFamily="34" charset="0"/>
                          <a:ea typeface="Open Sans" pitchFamily="34" charset="-122"/>
                          <a:cs typeface="Open Sans" pitchFamily="34" charset="-120"/>
                        </a:rPr>
                        <a:t>The Office Manager or the Director, immediately.</a:t>
                      </a:r>
                      <a:endParaRPr lang="en-US" sz="1150" dirty="0">
                        <a:latin typeface="Open Sans" charset="0"/>
                        <a:ea typeface="Open Sans" charset="0"/>
                        <a:cs typeface="Open Sans" charset="0"/>
                      </a:endParaRPr>
                    </a:p>
                  </a:txBody>
                  <a:tcPr anchor="ctr">
                    <a:lnL w="9525" cap="flat" cmpd="sng" algn="ctr">
                      <a:solidFill>
                        <a:srgbClr val="D6DEE9"/>
                      </a:solidFill>
                      <a:prstDash val="solid"/>
                      <a:round/>
                      <a:headEnd type="none" w="med" len="med"/>
                      <a:tailEnd type="none" w="med" len="med"/>
                    </a:lnL>
                    <a:lnR w="9525" cap="flat" cmpd="sng" algn="ctr">
                      <a:solidFill>
                        <a:srgbClr val="D6DEE9"/>
                      </a:solidFill>
                      <a:prstDash val="solid"/>
                      <a:round/>
                      <a:headEnd type="none" w="med" len="med"/>
                      <a:tailEnd type="none" w="med" len="med"/>
                    </a:lnR>
                    <a:lnT w="9525" cap="flat" cmpd="sng" algn="ctr">
                      <a:solidFill>
                        <a:srgbClr val="D6DEE9"/>
                      </a:solidFill>
                      <a:prstDash val="solid"/>
                      <a:round/>
                      <a:headEnd type="none" w="med" len="med"/>
                      <a:tailEnd type="none" w="med" len="med"/>
                    </a:lnT>
                    <a:lnB w="9525" cap="flat" cmpd="sng" algn="ctr">
                      <a:solidFill>
                        <a:srgbClr val="D6DEE9"/>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bl>
          </a:graphicData>
        </a:graphic>
      </p:graphicFrame>
      <p:sp>
        <p:nvSpPr>
          <p:cNvPr id="6" name="Shape 2"/>
          <p:cNvSpPr/>
          <p:nvPr/>
        </p:nvSpPr>
        <p:spPr>
          <a:xfrm>
            <a:off x="640080" y="5468112"/>
            <a:ext cx="10917936" cy="658368"/>
          </a:xfrm>
          <a:prstGeom prst="roundRect">
            <a:avLst>
              <a:gd name="adj" fmla="val 12500"/>
            </a:avLst>
          </a:prstGeom>
          <a:solidFill>
            <a:srgbClr val="F6F0E2"/>
          </a:solidFill>
          <a:ln w="9525">
            <a:solidFill>
              <a:srgbClr val="D6DEE9"/>
            </a:solidFill>
            <a:prstDash val="solid"/>
          </a:ln>
          <a:effectLst>
            <a:outerShdw blurRad="101600" dist="25400" dir="5400000" algn="bl" rotWithShape="0">
              <a:srgbClr val="9AA6B5">
                <a:alpha val="18000"/>
              </a:srgbClr>
            </a:outerShdw>
          </a:effectLst>
        </p:spPr>
        <p:txBody>
          <a:bodyPr/>
          <a:lstStyle/>
          <a:p>
            <a:endParaRPr lang="en-US"/>
          </a:p>
        </p:txBody>
      </p:sp>
      <p:sp>
        <p:nvSpPr>
          <p:cNvPr id="7" name="Text 3"/>
          <p:cNvSpPr txBox="1"/>
          <p:nvPr/>
        </p:nvSpPr>
        <p:spPr>
          <a:xfrm>
            <a:off x="914400" y="5468112"/>
            <a:ext cx="10332720" cy="658368"/>
          </a:xfrm>
          <a:prstGeom prst="rect">
            <a:avLst/>
          </a:prstGeom>
          <a:noFill/>
          <a:ln/>
        </p:spPr>
        <p:txBody>
          <a:bodyPr wrap="square" lIns="0" tIns="0" rIns="0" bIns="0" rtlCol="0" anchor="ctr"/>
          <a:lstStyle/>
          <a:p>
            <a:pPr marL="0" indent="0">
              <a:buNone/>
            </a:pPr>
            <a:r>
              <a:rPr lang="en-US" sz="1150" dirty="0">
                <a:solidFill>
                  <a:srgbClr val="4A4231"/>
                </a:solidFill>
                <a:latin typeface="Open Sans" pitchFamily="34" charset="0"/>
                <a:ea typeface="Open Sans" pitchFamily="34" charset="-122"/>
                <a:cs typeface="Open Sans" pitchFamily="34" charset="-120"/>
              </a:rPr>
              <a:t>Trade secrets, family records, financial reports, and business plans are shared on a need-to-know basis.</a:t>
            </a:r>
            <a:endParaRPr lang="en-US" sz="11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365760"/>
            <a:ext cx="10881360" cy="566928"/>
          </a:xfrm>
          <a:prstGeom prst="rect">
            <a:avLst/>
          </a:prstGeom>
          <a:noFill/>
          <a:ln/>
        </p:spPr>
        <p:txBody>
          <a:bodyPr wrap="square" lIns="0" tIns="0" rIns="0" bIns="0" rtlCol="0" anchor="ctr"/>
          <a:lstStyle/>
          <a:p>
            <a:pPr marL="0" indent="0">
              <a:buNone/>
            </a:pPr>
            <a:r>
              <a:rPr lang="en-US" sz="2900" dirty="0">
                <a:solidFill>
                  <a:srgbClr val="263552"/>
                </a:solidFill>
                <a:latin typeface="PP Hatton Medium" pitchFamily="34" charset="0"/>
                <a:ea typeface="PP Hatton Medium" pitchFamily="34" charset="-122"/>
                <a:cs typeface="PP Hatton Medium" pitchFamily="34" charset="-120"/>
              </a:rPr>
              <a:t>The calendar you'll be asked about</a:t>
            </a:r>
            <a:endParaRPr lang="en-US" sz="2900" dirty="0"/>
          </a:p>
        </p:txBody>
      </p:sp>
      <p:sp>
        <p:nvSpPr>
          <p:cNvPr id="3" name="Text 1"/>
          <p:cNvSpPr txBox="1"/>
          <p:nvPr/>
        </p:nvSpPr>
        <p:spPr>
          <a:xfrm>
            <a:off x="640080" y="950976"/>
            <a:ext cx="10881360" cy="310896"/>
          </a:xfrm>
          <a:prstGeom prst="rect">
            <a:avLst/>
          </a:prstGeom>
          <a:noFill/>
          <a:ln/>
        </p:spPr>
        <p:txBody>
          <a:bodyPr wrap="square" lIns="0" tIns="0" rIns="0" bIns="0" rtlCol="0" anchor="ctr"/>
          <a:lstStyle/>
          <a:p>
            <a:pPr marL="0" indent="0">
              <a:buNone/>
            </a:pPr>
            <a:r>
              <a:rPr lang="en-US" sz="1200" dirty="0">
                <a:solidFill>
                  <a:srgbClr val="5C6675"/>
                </a:solidFill>
                <a:latin typeface="Open Sans" pitchFamily="34" charset="0"/>
                <a:ea typeface="Open Sans" pitchFamily="34" charset="-122"/>
                <a:cs typeface="Open Sans" pitchFamily="34" charset="-120"/>
              </a:rPr>
              <a:t>Families call about three things: when we're closed, what's coming up, and why their bill looks the way it does.</a:t>
            </a:r>
            <a:endParaRPr lang="en-US" sz="1200" dirty="0"/>
          </a:p>
        </p:txBody>
      </p:sp>
      <p:pic>
        <p:nvPicPr>
          <p:cNvPr id="4" name="Image 0" descr="/home/claude/logo/sosm_navy.png"/>
          <p:cNvPicPr>
            <a:picLocks noChangeAspect="1"/>
          </p:cNvPicPr>
          <p:nvPr/>
        </p:nvPicPr>
        <p:blipFill>
          <a:blip r:embed="rId3"/>
          <a:stretch>
            <a:fillRect/>
          </a:stretch>
        </p:blipFill>
        <p:spPr>
          <a:xfrm>
            <a:off x="10442448" y="6236208"/>
            <a:ext cx="1106424" cy="276606"/>
          </a:xfrm>
          <a:prstGeom prst="rect">
            <a:avLst/>
          </a:prstGeom>
        </p:spPr>
      </p:pic>
      <p:sp>
        <p:nvSpPr>
          <p:cNvPr id="5" name="Shape 2"/>
          <p:cNvSpPr/>
          <p:nvPr/>
        </p:nvSpPr>
        <p:spPr>
          <a:xfrm>
            <a:off x="640080" y="1691640"/>
            <a:ext cx="3456432" cy="2450592"/>
          </a:xfrm>
          <a:prstGeom prst="roundRect">
            <a:avLst>
              <a:gd name="adj" fmla="val 3358"/>
            </a:avLst>
          </a:prstGeom>
          <a:solidFill>
            <a:srgbClr val="E6EDF6"/>
          </a:solidFill>
          <a:ln w="9525">
            <a:solidFill>
              <a:srgbClr val="D6DEE9"/>
            </a:solidFill>
            <a:prstDash val="solid"/>
          </a:ln>
          <a:effectLst>
            <a:outerShdw blurRad="101600" dist="25400" dir="5400000" algn="bl" rotWithShape="0">
              <a:srgbClr val="9AA6B5">
                <a:alpha val="18000"/>
              </a:srgbClr>
            </a:outerShdw>
          </a:effectLst>
        </p:spPr>
        <p:txBody>
          <a:bodyPr/>
          <a:lstStyle/>
          <a:p>
            <a:endParaRPr lang="en-US"/>
          </a:p>
        </p:txBody>
      </p:sp>
      <p:sp>
        <p:nvSpPr>
          <p:cNvPr id="6" name="Text 3"/>
          <p:cNvSpPr txBox="1"/>
          <p:nvPr/>
        </p:nvSpPr>
        <p:spPr>
          <a:xfrm>
            <a:off x="914400" y="1856232"/>
            <a:ext cx="2907792" cy="384048"/>
          </a:xfrm>
          <a:prstGeom prst="rect">
            <a:avLst/>
          </a:prstGeom>
          <a:noFill/>
          <a:ln/>
        </p:spPr>
        <p:txBody>
          <a:bodyPr wrap="square" lIns="0" tIns="0" rIns="0" bIns="0" rtlCol="0" anchor="ctr"/>
          <a:lstStyle/>
          <a:p>
            <a:pPr marL="0" indent="0">
              <a:buNone/>
            </a:pPr>
            <a:r>
              <a:rPr lang="en-US" sz="1400" b="1" dirty="0">
                <a:solidFill>
                  <a:srgbClr val="263552"/>
                </a:solidFill>
                <a:latin typeface="Open Sans" pitchFamily="34" charset="0"/>
                <a:ea typeface="Open Sans" pitchFamily="34" charset="-122"/>
                <a:cs typeface="Open Sans" pitchFamily="34" charset="-120"/>
              </a:rPr>
              <a:t>Monthly rhythm</a:t>
            </a:r>
            <a:endParaRPr lang="en-US" sz="1400" dirty="0"/>
          </a:p>
        </p:txBody>
      </p:sp>
      <p:sp>
        <p:nvSpPr>
          <p:cNvPr id="7" name="Text 4"/>
          <p:cNvSpPr txBox="1"/>
          <p:nvPr/>
        </p:nvSpPr>
        <p:spPr>
          <a:xfrm>
            <a:off x="914400" y="2304288"/>
            <a:ext cx="2907792" cy="1554480"/>
          </a:xfrm>
          <a:prstGeom prst="rect">
            <a:avLst/>
          </a:prstGeom>
          <a:noFill/>
          <a:ln/>
        </p:spPr>
        <p:txBody>
          <a:bodyPr wrap="square" lIns="0" tIns="0" rIns="0" bIns="0" rtlCol="0" anchor="t"/>
          <a:lstStyle/>
          <a:p>
            <a:pPr marL="342900" indent="-342900">
              <a:lnSpc>
                <a:spcPct val="112000"/>
              </a:lnSpc>
              <a:spcAft>
                <a:spcPts val="700"/>
              </a:spcAft>
              <a:buSzPct val="100000"/>
              <a:buChar char="•"/>
            </a:pPr>
            <a:r>
              <a:rPr lang="en-US" sz="1100" dirty="0">
                <a:solidFill>
                  <a:srgbClr val="36414F"/>
                </a:solidFill>
                <a:latin typeface="Open Sans" pitchFamily="34" charset="0"/>
                <a:ea typeface="Open Sans" pitchFamily="34" charset="-122"/>
                <a:cs typeface="Open Sans" pitchFamily="34" charset="-120"/>
              </a:rPr>
              <a:t>First Saturday: team meeting 9:00–10:30.</a:t>
            </a:r>
            <a:endParaRPr lang="en-US" sz="1100" dirty="0"/>
          </a:p>
          <a:p>
            <a:pPr marL="342900" indent="-342900">
              <a:lnSpc>
                <a:spcPct val="112000"/>
              </a:lnSpc>
              <a:spcAft>
                <a:spcPts val="700"/>
              </a:spcAft>
              <a:buSzPct val="100000"/>
              <a:buChar char="•"/>
            </a:pPr>
            <a:r>
              <a:rPr lang="en-US" sz="1100" dirty="0">
                <a:solidFill>
                  <a:srgbClr val="36414F"/>
                </a:solidFill>
                <a:latin typeface="Open Sans" pitchFamily="34" charset="0"/>
                <a:ea typeface="Open Sans" pitchFamily="34" charset="-122"/>
                <a:cs typeface="Open Sans" pitchFamily="34" charset="-120"/>
              </a:rPr>
              <a:t>Third Saturday: Kindermusik playdate and makeup class, 11:00–noon.</a:t>
            </a:r>
            <a:endParaRPr lang="en-US" sz="1100" dirty="0"/>
          </a:p>
        </p:txBody>
      </p:sp>
      <p:sp>
        <p:nvSpPr>
          <p:cNvPr id="8" name="Shape 5"/>
          <p:cNvSpPr/>
          <p:nvPr/>
        </p:nvSpPr>
        <p:spPr>
          <a:xfrm>
            <a:off x="4370832" y="1691640"/>
            <a:ext cx="3456432" cy="2450592"/>
          </a:xfrm>
          <a:prstGeom prst="roundRect">
            <a:avLst>
              <a:gd name="adj" fmla="val 3358"/>
            </a:avLst>
          </a:prstGeom>
          <a:solidFill>
            <a:srgbClr val="F6F0E2"/>
          </a:solidFill>
          <a:ln w="9525">
            <a:solidFill>
              <a:srgbClr val="D6DEE9"/>
            </a:solidFill>
            <a:prstDash val="solid"/>
          </a:ln>
          <a:effectLst>
            <a:outerShdw blurRad="101600" dist="25400" dir="5400000" algn="bl" rotWithShape="0">
              <a:srgbClr val="9AA6B5">
                <a:alpha val="18000"/>
              </a:srgbClr>
            </a:outerShdw>
          </a:effectLst>
        </p:spPr>
        <p:txBody>
          <a:bodyPr/>
          <a:lstStyle/>
          <a:p>
            <a:endParaRPr lang="en-US"/>
          </a:p>
        </p:txBody>
      </p:sp>
      <p:sp>
        <p:nvSpPr>
          <p:cNvPr id="9" name="Text 6"/>
          <p:cNvSpPr txBox="1"/>
          <p:nvPr/>
        </p:nvSpPr>
        <p:spPr>
          <a:xfrm>
            <a:off x="4645152" y="1856232"/>
            <a:ext cx="2907792" cy="384048"/>
          </a:xfrm>
          <a:prstGeom prst="rect">
            <a:avLst/>
          </a:prstGeom>
          <a:noFill/>
          <a:ln/>
        </p:spPr>
        <p:txBody>
          <a:bodyPr wrap="square" lIns="0" tIns="0" rIns="0" bIns="0" rtlCol="0" anchor="ctr"/>
          <a:lstStyle/>
          <a:p>
            <a:pPr marL="0" indent="0">
              <a:buNone/>
            </a:pPr>
            <a:r>
              <a:rPr lang="en-US" sz="1400" b="1" dirty="0">
                <a:solidFill>
                  <a:srgbClr val="263552"/>
                </a:solidFill>
                <a:latin typeface="Open Sans" pitchFamily="34" charset="0"/>
                <a:ea typeface="Open Sans" pitchFamily="34" charset="-122"/>
                <a:cs typeface="Open Sans" pitchFamily="34" charset="-120"/>
              </a:rPr>
              <a:t>Closures</a:t>
            </a:r>
            <a:endParaRPr lang="en-US" sz="1400" dirty="0"/>
          </a:p>
        </p:txBody>
      </p:sp>
      <p:sp>
        <p:nvSpPr>
          <p:cNvPr id="10" name="Text 7"/>
          <p:cNvSpPr txBox="1"/>
          <p:nvPr/>
        </p:nvSpPr>
        <p:spPr>
          <a:xfrm>
            <a:off x="4645152" y="2304288"/>
            <a:ext cx="2907792" cy="1554480"/>
          </a:xfrm>
          <a:prstGeom prst="rect">
            <a:avLst/>
          </a:prstGeom>
          <a:noFill/>
          <a:ln/>
        </p:spPr>
        <p:txBody>
          <a:bodyPr wrap="square" lIns="0" tIns="0" rIns="0" bIns="0" rtlCol="0" anchor="t"/>
          <a:lstStyle/>
          <a:p>
            <a:pPr marL="342900" indent="-342900">
              <a:lnSpc>
                <a:spcPct val="112000"/>
              </a:lnSpc>
              <a:spcAft>
                <a:spcPts val="700"/>
              </a:spcAft>
              <a:buSzPct val="100000"/>
              <a:buChar char="•"/>
            </a:pPr>
            <a:r>
              <a:rPr lang="en-US" sz="1100" dirty="0">
                <a:solidFill>
                  <a:srgbClr val="36414F"/>
                </a:solidFill>
                <a:latin typeface="Open Sans" pitchFamily="34" charset="0"/>
                <a:ea typeface="Open Sans" pitchFamily="34" charset="-122"/>
                <a:cs typeface="Open Sans" pitchFamily="34" charset="-120"/>
              </a:rPr>
              <a:t>One week for Spring Break in March.</a:t>
            </a:r>
            <a:endParaRPr lang="en-US" sz="1100" dirty="0"/>
          </a:p>
          <a:p>
            <a:pPr marL="342900" indent="-342900">
              <a:lnSpc>
                <a:spcPct val="112000"/>
              </a:lnSpc>
              <a:spcAft>
                <a:spcPts val="700"/>
              </a:spcAft>
              <a:buSzPct val="100000"/>
              <a:buChar char="•"/>
            </a:pPr>
            <a:r>
              <a:rPr lang="en-US" sz="1100" dirty="0">
                <a:solidFill>
                  <a:srgbClr val="36414F"/>
                </a:solidFill>
                <a:latin typeface="Open Sans" pitchFamily="34" charset="0"/>
                <a:ea typeface="Open Sans" pitchFamily="34" charset="-122"/>
                <a:cs typeface="Open Sans" pitchFamily="34" charset="-120"/>
              </a:rPr>
              <a:t>Thanksgiving week.</a:t>
            </a:r>
            <a:endParaRPr lang="en-US" sz="1100" dirty="0"/>
          </a:p>
          <a:p>
            <a:pPr marL="342900" indent="-342900">
              <a:lnSpc>
                <a:spcPct val="112000"/>
              </a:lnSpc>
              <a:spcAft>
                <a:spcPts val="700"/>
              </a:spcAft>
              <a:buSzPct val="100000"/>
              <a:buChar char="•"/>
            </a:pPr>
            <a:r>
              <a:rPr lang="en-US" sz="1100" dirty="0">
                <a:solidFill>
                  <a:srgbClr val="36414F"/>
                </a:solidFill>
                <a:latin typeface="Open Sans" pitchFamily="34" charset="0"/>
                <a:ea typeface="Open Sans" pitchFamily="34" charset="-122"/>
                <a:cs typeface="Open Sans" pitchFamily="34" charset="-120"/>
              </a:rPr>
              <a:t>Two weeks for Christmas and New Year.</a:t>
            </a:r>
            <a:endParaRPr lang="en-US" sz="1100" dirty="0"/>
          </a:p>
          <a:p>
            <a:pPr marL="342900" indent="-342900">
              <a:lnSpc>
                <a:spcPct val="112000"/>
              </a:lnSpc>
              <a:spcAft>
                <a:spcPts val="700"/>
              </a:spcAft>
              <a:buSzPct val="100000"/>
              <a:buChar char="•"/>
            </a:pPr>
            <a:r>
              <a:rPr lang="en-US" sz="1100" dirty="0">
                <a:solidFill>
                  <a:srgbClr val="36414F"/>
                </a:solidFill>
                <a:latin typeface="Open Sans" pitchFamily="34" charset="0"/>
                <a:ea typeface="Open Sans" pitchFamily="34" charset="-122"/>
                <a:cs typeface="Open Sans" pitchFamily="34" charset="-120"/>
              </a:rPr>
              <a:t>Dates match Grants Pass School District 7.</a:t>
            </a:r>
            <a:endParaRPr lang="en-US" sz="1100" dirty="0"/>
          </a:p>
        </p:txBody>
      </p:sp>
      <p:sp>
        <p:nvSpPr>
          <p:cNvPr id="11" name="Shape 8"/>
          <p:cNvSpPr/>
          <p:nvPr/>
        </p:nvSpPr>
        <p:spPr>
          <a:xfrm>
            <a:off x="8101584" y="1691640"/>
            <a:ext cx="3456432" cy="2450592"/>
          </a:xfrm>
          <a:prstGeom prst="roundRect">
            <a:avLst>
              <a:gd name="adj" fmla="val 3358"/>
            </a:avLst>
          </a:prstGeom>
          <a:solidFill>
            <a:srgbClr val="E6EDF6"/>
          </a:solidFill>
          <a:ln w="9525">
            <a:solidFill>
              <a:srgbClr val="D6DEE9"/>
            </a:solidFill>
            <a:prstDash val="solid"/>
          </a:ln>
          <a:effectLst>
            <a:outerShdw blurRad="101600" dist="25400" dir="5400000" algn="bl" rotWithShape="0">
              <a:srgbClr val="9AA6B5">
                <a:alpha val="18000"/>
              </a:srgbClr>
            </a:outerShdw>
          </a:effectLst>
        </p:spPr>
        <p:txBody>
          <a:bodyPr/>
          <a:lstStyle/>
          <a:p>
            <a:endParaRPr lang="en-US"/>
          </a:p>
        </p:txBody>
      </p:sp>
      <p:sp>
        <p:nvSpPr>
          <p:cNvPr id="12" name="Text 9"/>
          <p:cNvSpPr txBox="1"/>
          <p:nvPr/>
        </p:nvSpPr>
        <p:spPr>
          <a:xfrm>
            <a:off x="8375904" y="1856232"/>
            <a:ext cx="2907792" cy="384048"/>
          </a:xfrm>
          <a:prstGeom prst="rect">
            <a:avLst/>
          </a:prstGeom>
          <a:noFill/>
          <a:ln/>
        </p:spPr>
        <p:txBody>
          <a:bodyPr wrap="square" lIns="0" tIns="0" rIns="0" bIns="0" rtlCol="0" anchor="ctr"/>
          <a:lstStyle/>
          <a:p>
            <a:pPr marL="0" indent="0">
              <a:buNone/>
            </a:pPr>
            <a:r>
              <a:rPr lang="en-US" sz="1400" b="1" dirty="0">
                <a:solidFill>
                  <a:srgbClr val="263552"/>
                </a:solidFill>
                <a:latin typeface="Open Sans" pitchFamily="34" charset="0"/>
                <a:ea typeface="Open Sans" pitchFamily="34" charset="-122"/>
                <a:cs typeface="Open Sans" pitchFamily="34" charset="-120"/>
              </a:rPr>
              <a:t>Annual events</a:t>
            </a:r>
            <a:endParaRPr lang="en-US" sz="1400" dirty="0"/>
          </a:p>
        </p:txBody>
      </p:sp>
      <p:sp>
        <p:nvSpPr>
          <p:cNvPr id="13" name="Text 10"/>
          <p:cNvSpPr txBox="1"/>
          <p:nvPr/>
        </p:nvSpPr>
        <p:spPr>
          <a:xfrm>
            <a:off x="8375904" y="2249424"/>
            <a:ext cx="2907792" cy="1783080"/>
          </a:xfrm>
          <a:prstGeom prst="rect">
            <a:avLst/>
          </a:prstGeom>
          <a:noFill/>
          <a:ln/>
        </p:spPr>
        <p:txBody>
          <a:bodyPr wrap="square" lIns="0" tIns="0" rIns="0" bIns="0" rtlCol="0" anchor="t"/>
          <a:lstStyle/>
          <a:p>
            <a:pPr marL="342900" indent="-342900">
              <a:lnSpc>
                <a:spcPct val="112000"/>
              </a:lnSpc>
              <a:spcAft>
                <a:spcPts val="700"/>
              </a:spcAft>
              <a:buSzPct val="100000"/>
              <a:buChar char="•"/>
            </a:pPr>
            <a:r>
              <a:rPr lang="en-US" sz="1000" dirty="0">
                <a:solidFill>
                  <a:srgbClr val="36414F"/>
                </a:solidFill>
                <a:latin typeface="Open Sans" pitchFamily="34" charset="0"/>
                <a:ea typeface="Open Sans" pitchFamily="34" charset="-122"/>
                <a:cs typeface="Open Sans" pitchFamily="34" charset="-120"/>
              </a:rPr>
              <a:t>March — Celtic Cabaret, at The Hivve</a:t>
            </a:r>
            <a:endParaRPr lang="en-US" sz="1000" dirty="0"/>
          </a:p>
          <a:p>
            <a:pPr marL="342900" indent="-342900">
              <a:lnSpc>
                <a:spcPct val="112000"/>
              </a:lnSpc>
              <a:spcAft>
                <a:spcPts val="700"/>
              </a:spcAft>
              <a:buSzPct val="100000"/>
              <a:buChar char="•"/>
            </a:pPr>
            <a:r>
              <a:rPr lang="en-US" sz="1000" dirty="0">
                <a:solidFill>
                  <a:srgbClr val="36414F"/>
                </a:solidFill>
                <a:latin typeface="Open Sans" pitchFamily="34" charset="0"/>
                <a:ea typeface="Open Sans" pitchFamily="34" charset="-122"/>
                <a:cs typeface="Open Sans" pitchFamily="34" charset="-120"/>
              </a:rPr>
              <a:t>June — Student Showcase, 2 concert times, at the RCC Auditorium</a:t>
            </a:r>
            <a:endParaRPr lang="en-US" sz="1000" dirty="0"/>
          </a:p>
          <a:p>
            <a:pPr marL="342900" indent="-342900">
              <a:lnSpc>
                <a:spcPct val="112000"/>
              </a:lnSpc>
              <a:spcAft>
                <a:spcPts val="700"/>
              </a:spcAft>
              <a:buSzPct val="100000"/>
              <a:buChar char="•"/>
            </a:pPr>
            <a:r>
              <a:rPr lang="en-US" sz="1000" dirty="0">
                <a:solidFill>
                  <a:srgbClr val="36414F"/>
                </a:solidFill>
                <a:latin typeface="Open Sans" pitchFamily="34" charset="0"/>
                <a:ea typeface="Open Sans" pitchFamily="34" charset="-122"/>
                <a:cs typeface="Open Sans" pitchFamily="34" charset="-120"/>
              </a:rPr>
              <a:t>August — Summer Pops, at River Valley Church, GP Campus (RVC)</a:t>
            </a:r>
          </a:p>
          <a:p>
            <a:pPr marL="342900" indent="-342900">
              <a:lnSpc>
                <a:spcPct val="112000"/>
              </a:lnSpc>
              <a:spcAft>
                <a:spcPts val="700"/>
              </a:spcAft>
              <a:buSzPct val="100000"/>
              <a:buChar char="•"/>
            </a:pPr>
            <a:r>
              <a:rPr lang="en-US" sz="1000" dirty="0">
                <a:solidFill>
                  <a:srgbClr val="36414F"/>
                </a:solidFill>
                <a:latin typeface="Open Sans" pitchFamily="34" charset="0"/>
                <a:ea typeface="Open Sans" pitchFamily="34" charset="-122"/>
                <a:cs typeface="Open Sans" pitchFamily="34" charset="-120"/>
              </a:rPr>
              <a:t>October — Costume Concert, at RVC</a:t>
            </a:r>
          </a:p>
          <a:p>
            <a:pPr marL="342900" indent="-342900">
              <a:lnSpc>
                <a:spcPct val="112000"/>
              </a:lnSpc>
              <a:spcAft>
                <a:spcPts val="700"/>
              </a:spcAft>
              <a:buSzPct val="100000"/>
              <a:buChar char="•"/>
            </a:pPr>
            <a:r>
              <a:rPr lang="en-US" sz="1000" dirty="0">
                <a:solidFill>
                  <a:srgbClr val="36414F"/>
                </a:solidFill>
                <a:latin typeface="Open Sans" pitchFamily="34" charset="0"/>
                <a:ea typeface="Open Sans" pitchFamily="34" charset="-122"/>
                <a:cs typeface="Open Sans" pitchFamily="34" charset="-120"/>
              </a:rPr>
              <a:t>December — Sounds of the Season, 2 concert times, at RVC</a:t>
            </a:r>
            <a:endParaRPr lang="en-US" sz="1000" dirty="0"/>
          </a:p>
        </p:txBody>
      </p:sp>
      <p:sp>
        <p:nvSpPr>
          <p:cNvPr id="14" name="Shape 11"/>
          <p:cNvSpPr/>
          <p:nvPr/>
        </p:nvSpPr>
        <p:spPr>
          <a:xfrm>
            <a:off x="640080" y="4370832"/>
            <a:ext cx="10917936" cy="1691640"/>
          </a:xfrm>
          <a:prstGeom prst="roundRect">
            <a:avLst>
              <a:gd name="adj" fmla="val 4865"/>
            </a:avLst>
          </a:prstGeom>
          <a:solidFill>
            <a:srgbClr val="263552"/>
          </a:solidFill>
          <a:ln w="9525">
            <a:solidFill>
              <a:srgbClr val="263552"/>
            </a:solidFill>
            <a:prstDash val="solid"/>
          </a:ln>
          <a:effectLst>
            <a:outerShdw blurRad="101600" dist="25400" dir="5400000" algn="bl" rotWithShape="0">
              <a:srgbClr val="9AA6B5">
                <a:alpha val="18000"/>
              </a:srgbClr>
            </a:outerShdw>
          </a:effectLst>
        </p:spPr>
        <p:txBody>
          <a:bodyPr/>
          <a:lstStyle/>
          <a:p>
            <a:endParaRPr lang="en-US"/>
          </a:p>
        </p:txBody>
      </p:sp>
      <p:sp>
        <p:nvSpPr>
          <p:cNvPr id="15" name="Text 12"/>
          <p:cNvSpPr txBox="1"/>
          <p:nvPr/>
        </p:nvSpPr>
        <p:spPr>
          <a:xfrm>
            <a:off x="960120" y="4526280"/>
            <a:ext cx="10241280" cy="384048"/>
          </a:xfrm>
          <a:prstGeom prst="rect">
            <a:avLst/>
          </a:prstGeom>
          <a:noFill/>
          <a:ln/>
        </p:spPr>
        <p:txBody>
          <a:bodyPr wrap="square" lIns="0" tIns="0" rIns="0" bIns="0" rtlCol="0" anchor="ctr"/>
          <a:lstStyle/>
          <a:p>
            <a:pPr marL="0" indent="0">
              <a:buNone/>
            </a:pPr>
            <a:r>
              <a:rPr lang="en-US" sz="1500" b="1" dirty="0">
                <a:solidFill>
                  <a:srgbClr val="FFFFFF"/>
                </a:solidFill>
                <a:latin typeface="Open Sans" pitchFamily="34" charset="0"/>
                <a:ea typeface="Open Sans" pitchFamily="34" charset="-122"/>
                <a:cs typeface="Open Sans" pitchFamily="34" charset="-120"/>
              </a:rPr>
              <a:t>The color-coded calendar — learn this one first</a:t>
            </a:r>
            <a:endParaRPr lang="en-US" sz="1500" dirty="0"/>
          </a:p>
        </p:txBody>
      </p:sp>
      <p:sp>
        <p:nvSpPr>
          <p:cNvPr id="16" name="Text 13"/>
          <p:cNvSpPr txBox="1"/>
          <p:nvPr/>
        </p:nvSpPr>
        <p:spPr>
          <a:xfrm>
            <a:off x="960120" y="4946904"/>
            <a:ext cx="10241280" cy="1051560"/>
          </a:xfrm>
          <a:prstGeom prst="rect">
            <a:avLst/>
          </a:prstGeom>
          <a:noFill/>
          <a:ln/>
        </p:spPr>
        <p:txBody>
          <a:bodyPr wrap="square" lIns="0" tIns="0" rIns="0" bIns="0" rtlCol="0" anchor="t"/>
          <a:lstStyle/>
          <a:p>
            <a:pPr marL="0" indent="0">
              <a:lnSpc>
                <a:spcPct val="115000"/>
              </a:lnSpc>
              <a:buNone/>
            </a:pPr>
            <a:r>
              <a:rPr lang="en-US" sz="1150" dirty="0">
                <a:solidFill>
                  <a:srgbClr val="C8D6E8"/>
                </a:solidFill>
                <a:latin typeface="Open Sans" pitchFamily="34" charset="0"/>
                <a:ea typeface="Open Sans" pitchFamily="34" charset="-122"/>
                <a:cs typeface="Open Sans" pitchFamily="34" charset="-120"/>
              </a:rPr>
              <a:t>Each month heading is colored to match the four weeks of lessons that month's payment covers. Use it to explain why a family pays a full month when the month has fewer than four lessons — and why a family who cancels at month's end may still attend lessons into the first or second week of the following month. Opus1 does not follow this schedule when it calculates payments; it prorates mid-month joins to the lessons that actually occur.</a:t>
            </a:r>
            <a:endParaRPr lang="en-US" sz="11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9" name="Shape 26"/>
          <p:cNvSpPr/>
          <p:nvPr/>
        </p:nvSpPr>
        <p:spPr>
          <a:xfrm>
            <a:off x="9637776" y="1691640"/>
            <a:ext cx="2103120" cy="4160520"/>
          </a:xfrm>
          <a:prstGeom prst="roundRect">
            <a:avLst>
              <a:gd name="adj" fmla="val 3913"/>
            </a:avLst>
          </a:prstGeom>
          <a:solidFill>
            <a:srgbClr val="E6EDF6"/>
          </a:solidFill>
          <a:ln w="9525">
            <a:solidFill>
              <a:srgbClr val="D6DEE9"/>
            </a:solidFill>
            <a:prstDash val="solid"/>
          </a:ln>
          <a:effectLst>
            <a:outerShdw blurRad="101600" dist="25400" dir="5400000" algn="bl" rotWithShape="0">
              <a:srgbClr val="9AA6B5">
                <a:alpha val="18000"/>
              </a:srgbClr>
            </a:outerShdw>
          </a:effectLst>
        </p:spPr>
        <p:txBody>
          <a:bodyPr/>
          <a:lstStyle/>
          <a:p>
            <a:endParaRPr lang="en-US"/>
          </a:p>
        </p:txBody>
      </p:sp>
      <p:sp>
        <p:nvSpPr>
          <p:cNvPr id="2" name="Text 0"/>
          <p:cNvSpPr txBox="1"/>
          <p:nvPr/>
        </p:nvSpPr>
        <p:spPr>
          <a:xfrm>
            <a:off x="640080" y="365760"/>
            <a:ext cx="10881360" cy="566928"/>
          </a:xfrm>
          <a:prstGeom prst="rect">
            <a:avLst/>
          </a:prstGeom>
          <a:noFill/>
          <a:ln/>
        </p:spPr>
        <p:txBody>
          <a:bodyPr wrap="square" lIns="0" tIns="0" rIns="0" bIns="0" rtlCol="0" anchor="ctr"/>
          <a:lstStyle/>
          <a:p>
            <a:pPr marL="0" indent="0">
              <a:buNone/>
            </a:pPr>
            <a:r>
              <a:rPr lang="en-US" sz="2900" dirty="0">
                <a:solidFill>
                  <a:srgbClr val="263552"/>
                </a:solidFill>
                <a:latin typeface="PP Hatton Medium" pitchFamily="34" charset="0"/>
                <a:ea typeface="PP Hatton Medium" pitchFamily="34" charset="-122"/>
                <a:cs typeface="PP Hatton Medium" pitchFamily="34" charset="-120"/>
              </a:rPr>
              <a:t>Your first week</a:t>
            </a:r>
            <a:endParaRPr lang="en-US" sz="2900" dirty="0"/>
          </a:p>
        </p:txBody>
      </p:sp>
      <p:sp>
        <p:nvSpPr>
          <p:cNvPr id="3" name="Text 1"/>
          <p:cNvSpPr txBox="1"/>
          <p:nvPr/>
        </p:nvSpPr>
        <p:spPr>
          <a:xfrm>
            <a:off x="640080" y="950976"/>
            <a:ext cx="10881360" cy="310896"/>
          </a:xfrm>
          <a:prstGeom prst="rect">
            <a:avLst/>
          </a:prstGeom>
          <a:noFill/>
          <a:ln/>
        </p:spPr>
        <p:txBody>
          <a:bodyPr wrap="square" lIns="0" tIns="0" rIns="0" bIns="0" rtlCol="0" anchor="ctr"/>
          <a:lstStyle/>
          <a:p>
            <a:pPr marL="0" indent="0">
              <a:buNone/>
            </a:pPr>
            <a:r>
              <a:rPr lang="en-US" sz="1200" dirty="0">
                <a:solidFill>
                  <a:srgbClr val="5C6675"/>
                </a:solidFill>
                <a:latin typeface="Open Sans" pitchFamily="34" charset="0"/>
                <a:ea typeface="Open Sans" pitchFamily="34" charset="-122"/>
                <a:cs typeface="Open Sans" pitchFamily="34" charset="-120"/>
              </a:rPr>
              <a:t>Five days, in order. Everything on day one is time-sensitive.  Throughout this time, you will be shadowing front desk staff periodically.</a:t>
            </a:r>
            <a:endParaRPr lang="en-US" sz="1200" dirty="0"/>
          </a:p>
        </p:txBody>
      </p:sp>
      <p:pic>
        <p:nvPicPr>
          <p:cNvPr id="4" name="Image 0" descr="/home/claude/logo/sosm_navy.png"/>
          <p:cNvPicPr>
            <a:picLocks noChangeAspect="1"/>
          </p:cNvPicPr>
          <p:nvPr/>
        </p:nvPicPr>
        <p:blipFill>
          <a:blip r:embed="rId3"/>
          <a:stretch>
            <a:fillRect/>
          </a:stretch>
        </p:blipFill>
        <p:spPr>
          <a:xfrm>
            <a:off x="10442448" y="6236208"/>
            <a:ext cx="1106424" cy="276606"/>
          </a:xfrm>
          <a:prstGeom prst="rect">
            <a:avLst/>
          </a:prstGeom>
        </p:spPr>
      </p:pic>
      <p:sp>
        <p:nvSpPr>
          <p:cNvPr id="5" name="Shape 2"/>
          <p:cNvSpPr/>
          <p:nvPr/>
        </p:nvSpPr>
        <p:spPr>
          <a:xfrm>
            <a:off x="640080" y="1691640"/>
            <a:ext cx="2103120" cy="4160520"/>
          </a:xfrm>
          <a:prstGeom prst="roundRect">
            <a:avLst>
              <a:gd name="adj" fmla="val 3913"/>
            </a:avLst>
          </a:prstGeom>
          <a:solidFill>
            <a:srgbClr val="E6EDF6"/>
          </a:solidFill>
          <a:ln w="9525">
            <a:solidFill>
              <a:srgbClr val="D6DEE9"/>
            </a:solidFill>
            <a:prstDash val="solid"/>
          </a:ln>
          <a:effectLst>
            <a:outerShdw blurRad="101600" dist="25400" dir="5400000" algn="bl" rotWithShape="0">
              <a:srgbClr val="9AA6B5">
                <a:alpha val="18000"/>
              </a:srgbClr>
            </a:outerShdw>
          </a:effectLst>
        </p:spPr>
        <p:txBody>
          <a:bodyPr/>
          <a:lstStyle/>
          <a:p>
            <a:endParaRPr lang="en-US"/>
          </a:p>
        </p:txBody>
      </p:sp>
      <p:sp>
        <p:nvSpPr>
          <p:cNvPr id="6" name="Shape 3"/>
          <p:cNvSpPr/>
          <p:nvPr/>
        </p:nvSpPr>
        <p:spPr>
          <a:xfrm>
            <a:off x="896112" y="1901952"/>
            <a:ext cx="475488" cy="475488"/>
          </a:xfrm>
          <a:prstGeom prst="ellipse">
            <a:avLst/>
          </a:prstGeom>
          <a:solidFill>
            <a:srgbClr val="263552"/>
          </a:solidFill>
          <a:ln w="12700">
            <a:solidFill>
              <a:srgbClr val="263552"/>
            </a:solidFill>
            <a:prstDash val="solid"/>
          </a:ln>
        </p:spPr>
        <p:txBody>
          <a:bodyPr/>
          <a:lstStyle/>
          <a:p>
            <a:endParaRPr lang="en-US"/>
          </a:p>
        </p:txBody>
      </p:sp>
      <p:sp>
        <p:nvSpPr>
          <p:cNvPr id="7" name="Text 4"/>
          <p:cNvSpPr txBox="1"/>
          <p:nvPr/>
        </p:nvSpPr>
        <p:spPr>
          <a:xfrm>
            <a:off x="896112" y="1901952"/>
            <a:ext cx="475488" cy="475488"/>
          </a:xfrm>
          <a:prstGeom prst="rect">
            <a:avLst/>
          </a:prstGeom>
          <a:noFill/>
          <a:ln/>
        </p:spPr>
        <p:txBody>
          <a:bodyPr wrap="square" lIns="0" tIns="0" rIns="0" bIns="0" rtlCol="0" anchor="ctr"/>
          <a:lstStyle/>
          <a:p>
            <a:pPr marL="0" indent="0" algn="ctr">
              <a:buNone/>
            </a:pPr>
            <a:r>
              <a:rPr lang="en-US" sz="1300" b="1" dirty="0">
                <a:solidFill>
                  <a:srgbClr val="FFFFFF"/>
                </a:solidFill>
                <a:latin typeface="Open Sans" pitchFamily="34" charset="0"/>
                <a:ea typeface="Open Sans" pitchFamily="34" charset="-122"/>
                <a:cs typeface="Open Sans" pitchFamily="34" charset="-120"/>
              </a:rPr>
              <a:t>1</a:t>
            </a:r>
            <a:endParaRPr lang="en-US" sz="1300" dirty="0"/>
          </a:p>
        </p:txBody>
      </p:sp>
      <p:sp>
        <p:nvSpPr>
          <p:cNvPr id="8" name="Text 5"/>
          <p:cNvSpPr txBox="1"/>
          <p:nvPr/>
        </p:nvSpPr>
        <p:spPr>
          <a:xfrm>
            <a:off x="1463040" y="1883664"/>
            <a:ext cx="1097280" cy="512064"/>
          </a:xfrm>
          <a:prstGeom prst="rect">
            <a:avLst/>
          </a:prstGeom>
          <a:noFill/>
          <a:ln/>
        </p:spPr>
        <p:txBody>
          <a:bodyPr wrap="square" lIns="0" tIns="0" rIns="0" bIns="0" rtlCol="0" anchor="ctr"/>
          <a:lstStyle/>
          <a:p>
            <a:pPr marL="0" indent="0">
              <a:buNone/>
            </a:pPr>
            <a:r>
              <a:rPr lang="en-US" sz="1700" dirty="0">
                <a:solidFill>
                  <a:srgbClr val="263552"/>
                </a:solidFill>
                <a:latin typeface="PP Hatton Medium" pitchFamily="34" charset="0"/>
                <a:ea typeface="PP Hatton Medium" pitchFamily="34" charset="-122"/>
                <a:cs typeface="PP Hatton Medium" pitchFamily="34" charset="-120"/>
              </a:rPr>
              <a:t>Day 1</a:t>
            </a:r>
            <a:endParaRPr lang="en-US" sz="1700" dirty="0"/>
          </a:p>
        </p:txBody>
      </p:sp>
      <p:sp>
        <p:nvSpPr>
          <p:cNvPr id="9" name="Text 6"/>
          <p:cNvSpPr txBox="1"/>
          <p:nvPr/>
        </p:nvSpPr>
        <p:spPr>
          <a:xfrm>
            <a:off x="896112" y="2487168"/>
            <a:ext cx="1591056" cy="457200"/>
          </a:xfrm>
          <a:prstGeom prst="rect">
            <a:avLst/>
          </a:prstGeom>
          <a:noFill/>
          <a:ln/>
        </p:spPr>
        <p:txBody>
          <a:bodyPr wrap="square" lIns="0" tIns="0" rIns="0" bIns="0" rtlCol="0" anchor="t"/>
          <a:lstStyle/>
          <a:p>
            <a:pPr marL="0" indent="0">
              <a:lnSpc>
                <a:spcPct val="105000"/>
              </a:lnSpc>
              <a:buNone/>
            </a:pPr>
            <a:r>
              <a:rPr lang="en-US" sz="1150" b="1" dirty="0">
                <a:solidFill>
                  <a:srgbClr val="B98A2E"/>
                </a:solidFill>
                <a:latin typeface="Open Sans" pitchFamily="34" charset="0"/>
                <a:ea typeface="Open Sans" pitchFamily="34" charset="-122"/>
                <a:cs typeface="Open Sans" pitchFamily="34" charset="-120"/>
              </a:rPr>
              <a:t>Paperwork &amp; access</a:t>
            </a:r>
            <a:endParaRPr lang="en-US" sz="1150" dirty="0"/>
          </a:p>
        </p:txBody>
      </p:sp>
      <p:sp>
        <p:nvSpPr>
          <p:cNvPr id="10" name="Text 7"/>
          <p:cNvSpPr txBox="1"/>
          <p:nvPr/>
        </p:nvSpPr>
        <p:spPr>
          <a:xfrm>
            <a:off x="896112" y="2999232"/>
            <a:ext cx="1591056" cy="2697480"/>
          </a:xfrm>
          <a:prstGeom prst="rect">
            <a:avLst/>
          </a:prstGeom>
          <a:noFill/>
          <a:ln/>
        </p:spPr>
        <p:txBody>
          <a:bodyPr wrap="square" lIns="0" tIns="0" rIns="0" bIns="0" rtlCol="0" anchor="t"/>
          <a:lstStyle/>
          <a:p>
            <a:pPr marL="342900" indent="-342900">
              <a:lnSpc>
                <a:spcPct val="112000"/>
              </a:lnSpc>
              <a:spcAft>
                <a:spcPts val="700"/>
              </a:spcAft>
              <a:buSzPct val="100000"/>
              <a:buChar char="•"/>
            </a:pPr>
            <a:r>
              <a:rPr lang="en-US" sz="950" dirty="0">
                <a:solidFill>
                  <a:srgbClr val="36414F"/>
                </a:solidFill>
                <a:latin typeface="Open Sans" pitchFamily="34" charset="0"/>
                <a:ea typeface="Open Sans" pitchFamily="34" charset="-122"/>
                <a:cs typeface="Open Sans" pitchFamily="34" charset="-120"/>
              </a:rPr>
              <a:t>Complete Section 1 of Form I-9 — bring acceptable ID by the third business day.</a:t>
            </a:r>
            <a:endParaRPr lang="en-US" sz="950" dirty="0"/>
          </a:p>
          <a:p>
            <a:pPr marL="342900" indent="-342900">
              <a:lnSpc>
                <a:spcPct val="112000"/>
              </a:lnSpc>
              <a:spcAft>
                <a:spcPts val="700"/>
              </a:spcAft>
              <a:buSzPct val="100000"/>
              <a:buChar char="•"/>
            </a:pPr>
            <a:r>
              <a:rPr lang="en-US" sz="950" dirty="0">
                <a:solidFill>
                  <a:srgbClr val="36414F"/>
                </a:solidFill>
                <a:latin typeface="Open Sans" pitchFamily="34" charset="0"/>
                <a:ea typeface="Open Sans" pitchFamily="34" charset="-122"/>
                <a:cs typeface="Open Sans" pitchFamily="34" charset="-120"/>
              </a:rPr>
              <a:t>Fill out your W-4 and set up direct deposit with the Office Manager.</a:t>
            </a:r>
            <a:endParaRPr lang="en-US" sz="950" dirty="0"/>
          </a:p>
          <a:p>
            <a:pPr marL="342900" indent="-342900">
              <a:lnSpc>
                <a:spcPct val="112000"/>
              </a:lnSpc>
              <a:spcAft>
                <a:spcPts val="700"/>
              </a:spcAft>
              <a:buSzPct val="100000"/>
              <a:buChar char="•"/>
            </a:pPr>
            <a:r>
              <a:rPr lang="en-US" sz="950" dirty="0">
                <a:solidFill>
                  <a:srgbClr val="36414F"/>
                </a:solidFill>
                <a:latin typeface="Open Sans" pitchFamily="34" charset="0"/>
                <a:ea typeface="Open Sans" pitchFamily="34" charset="-122"/>
                <a:cs typeface="Open Sans" pitchFamily="34" charset="-120"/>
              </a:rPr>
              <a:t>Get your Patriot login and clock in for the first time.</a:t>
            </a:r>
          </a:p>
          <a:p>
            <a:pPr marL="342900" indent="-342900">
              <a:lnSpc>
                <a:spcPct val="112000"/>
              </a:lnSpc>
              <a:spcAft>
                <a:spcPts val="700"/>
              </a:spcAft>
              <a:buSzPct val="100000"/>
              <a:buChar char="•"/>
            </a:pPr>
            <a:r>
              <a:rPr lang="en-US" sz="950" dirty="0">
                <a:solidFill>
                  <a:srgbClr val="36414F"/>
                </a:solidFill>
                <a:latin typeface="Open Sans" pitchFamily="34" charset="0"/>
                <a:ea typeface="Open Sans" pitchFamily="34" charset="-122"/>
                <a:cs typeface="Open Sans" pitchFamily="34" charset="-120"/>
              </a:rPr>
              <a:t>Get your keys.</a:t>
            </a:r>
            <a:endParaRPr lang="en-US" sz="950" dirty="0"/>
          </a:p>
        </p:txBody>
      </p:sp>
      <p:sp>
        <p:nvSpPr>
          <p:cNvPr id="11" name="Shape 8"/>
          <p:cNvSpPr/>
          <p:nvPr/>
        </p:nvSpPr>
        <p:spPr>
          <a:xfrm>
            <a:off x="2889504" y="1691640"/>
            <a:ext cx="2103120" cy="4160520"/>
          </a:xfrm>
          <a:prstGeom prst="roundRect">
            <a:avLst>
              <a:gd name="adj" fmla="val 3913"/>
            </a:avLst>
          </a:prstGeom>
          <a:solidFill>
            <a:srgbClr val="F6F0E2"/>
          </a:solidFill>
          <a:ln w="9525">
            <a:solidFill>
              <a:srgbClr val="D6DEE9"/>
            </a:solidFill>
            <a:prstDash val="solid"/>
          </a:ln>
          <a:effectLst>
            <a:outerShdw blurRad="101600" dist="25400" dir="5400000" algn="bl" rotWithShape="0">
              <a:srgbClr val="9AA6B5">
                <a:alpha val="18000"/>
              </a:srgbClr>
            </a:outerShdw>
          </a:effectLst>
        </p:spPr>
        <p:txBody>
          <a:bodyPr/>
          <a:lstStyle/>
          <a:p>
            <a:endParaRPr lang="en-US" dirty="0"/>
          </a:p>
        </p:txBody>
      </p:sp>
      <p:sp>
        <p:nvSpPr>
          <p:cNvPr id="12" name="Shape 9"/>
          <p:cNvSpPr/>
          <p:nvPr/>
        </p:nvSpPr>
        <p:spPr>
          <a:xfrm>
            <a:off x="3145536" y="1901952"/>
            <a:ext cx="475488" cy="475488"/>
          </a:xfrm>
          <a:prstGeom prst="ellipse">
            <a:avLst/>
          </a:prstGeom>
          <a:solidFill>
            <a:srgbClr val="263552"/>
          </a:solidFill>
          <a:ln w="12700">
            <a:solidFill>
              <a:srgbClr val="263552"/>
            </a:solidFill>
            <a:prstDash val="solid"/>
          </a:ln>
        </p:spPr>
        <p:txBody>
          <a:bodyPr/>
          <a:lstStyle/>
          <a:p>
            <a:endParaRPr lang="en-US"/>
          </a:p>
        </p:txBody>
      </p:sp>
      <p:sp>
        <p:nvSpPr>
          <p:cNvPr id="13" name="Text 10"/>
          <p:cNvSpPr txBox="1"/>
          <p:nvPr/>
        </p:nvSpPr>
        <p:spPr>
          <a:xfrm>
            <a:off x="3145536" y="1901952"/>
            <a:ext cx="475488" cy="475488"/>
          </a:xfrm>
          <a:prstGeom prst="rect">
            <a:avLst/>
          </a:prstGeom>
          <a:noFill/>
          <a:ln/>
        </p:spPr>
        <p:txBody>
          <a:bodyPr wrap="square" lIns="0" tIns="0" rIns="0" bIns="0" rtlCol="0" anchor="ctr"/>
          <a:lstStyle/>
          <a:p>
            <a:pPr marL="0" indent="0" algn="ctr">
              <a:buNone/>
            </a:pPr>
            <a:r>
              <a:rPr lang="en-US" sz="1300" b="1" dirty="0">
                <a:solidFill>
                  <a:srgbClr val="FFFFFF"/>
                </a:solidFill>
                <a:latin typeface="Open Sans" pitchFamily="34" charset="0"/>
                <a:ea typeface="Open Sans" pitchFamily="34" charset="-122"/>
                <a:cs typeface="Open Sans" pitchFamily="34" charset="-120"/>
              </a:rPr>
              <a:t>2</a:t>
            </a:r>
            <a:endParaRPr lang="en-US" sz="1300" dirty="0"/>
          </a:p>
        </p:txBody>
      </p:sp>
      <p:sp>
        <p:nvSpPr>
          <p:cNvPr id="14" name="Text 11"/>
          <p:cNvSpPr txBox="1"/>
          <p:nvPr/>
        </p:nvSpPr>
        <p:spPr>
          <a:xfrm>
            <a:off x="3712464" y="1883664"/>
            <a:ext cx="1097280" cy="512064"/>
          </a:xfrm>
          <a:prstGeom prst="rect">
            <a:avLst/>
          </a:prstGeom>
          <a:noFill/>
          <a:ln/>
        </p:spPr>
        <p:txBody>
          <a:bodyPr wrap="square" lIns="0" tIns="0" rIns="0" bIns="0" rtlCol="0" anchor="ctr"/>
          <a:lstStyle/>
          <a:p>
            <a:pPr marL="0" indent="0">
              <a:buNone/>
            </a:pPr>
            <a:r>
              <a:rPr lang="en-US" sz="1700" dirty="0">
                <a:solidFill>
                  <a:srgbClr val="263552"/>
                </a:solidFill>
                <a:latin typeface="PP Hatton Medium" pitchFamily="34" charset="0"/>
                <a:ea typeface="PP Hatton Medium" pitchFamily="34" charset="-122"/>
                <a:cs typeface="PP Hatton Medium" pitchFamily="34" charset="-120"/>
              </a:rPr>
              <a:t>Day 2</a:t>
            </a:r>
            <a:endParaRPr lang="en-US" sz="1700" dirty="0"/>
          </a:p>
        </p:txBody>
      </p:sp>
      <p:sp>
        <p:nvSpPr>
          <p:cNvPr id="15" name="Text 12"/>
          <p:cNvSpPr txBox="1"/>
          <p:nvPr/>
        </p:nvSpPr>
        <p:spPr>
          <a:xfrm>
            <a:off x="3145536" y="2487168"/>
            <a:ext cx="1591056" cy="457200"/>
          </a:xfrm>
          <a:prstGeom prst="rect">
            <a:avLst/>
          </a:prstGeom>
          <a:noFill/>
          <a:ln/>
        </p:spPr>
        <p:txBody>
          <a:bodyPr wrap="square" lIns="0" tIns="0" rIns="0" bIns="0" rtlCol="0" anchor="t"/>
          <a:lstStyle/>
          <a:p>
            <a:pPr marL="0" indent="0">
              <a:lnSpc>
                <a:spcPct val="105000"/>
              </a:lnSpc>
              <a:buNone/>
            </a:pPr>
            <a:r>
              <a:rPr lang="en-US" sz="1150" b="1" dirty="0">
                <a:solidFill>
                  <a:srgbClr val="B98A2E"/>
                </a:solidFill>
                <a:latin typeface="Open Sans" pitchFamily="34" charset="0"/>
                <a:ea typeface="Open Sans" pitchFamily="34" charset="-122"/>
                <a:cs typeface="Open Sans" pitchFamily="34" charset="-120"/>
              </a:rPr>
              <a:t>Learn Opus1</a:t>
            </a:r>
            <a:endParaRPr lang="en-US" sz="1150" dirty="0"/>
          </a:p>
        </p:txBody>
      </p:sp>
      <p:sp>
        <p:nvSpPr>
          <p:cNvPr id="16" name="Text 13"/>
          <p:cNvSpPr txBox="1"/>
          <p:nvPr/>
        </p:nvSpPr>
        <p:spPr>
          <a:xfrm>
            <a:off x="3145536" y="2999232"/>
            <a:ext cx="1591056" cy="2697480"/>
          </a:xfrm>
          <a:prstGeom prst="rect">
            <a:avLst/>
          </a:prstGeom>
          <a:noFill/>
          <a:ln/>
        </p:spPr>
        <p:txBody>
          <a:bodyPr wrap="square" lIns="0" tIns="0" rIns="0" bIns="0" rtlCol="0" anchor="t"/>
          <a:lstStyle/>
          <a:p>
            <a:pPr marL="342900" indent="-342900">
              <a:lnSpc>
                <a:spcPct val="112000"/>
              </a:lnSpc>
              <a:spcAft>
                <a:spcPts val="700"/>
              </a:spcAft>
              <a:buSzPct val="100000"/>
              <a:buChar char="•"/>
            </a:pPr>
            <a:r>
              <a:rPr lang="en-US" sz="950" dirty="0">
                <a:solidFill>
                  <a:srgbClr val="36414F"/>
                </a:solidFill>
                <a:latin typeface="Open Sans" pitchFamily="34" charset="0"/>
                <a:ea typeface="Open Sans" pitchFamily="34" charset="-122"/>
                <a:cs typeface="Open Sans" pitchFamily="34" charset="-120"/>
              </a:rPr>
              <a:t>Watch Opus 1 Video</a:t>
            </a:r>
          </a:p>
          <a:p>
            <a:pPr marL="342900" indent="-342900">
              <a:lnSpc>
                <a:spcPct val="112000"/>
              </a:lnSpc>
              <a:spcAft>
                <a:spcPts val="700"/>
              </a:spcAft>
              <a:buSzPct val="100000"/>
              <a:buChar char="•"/>
            </a:pPr>
            <a:r>
              <a:rPr lang="en-US" sz="950" dirty="0">
                <a:solidFill>
                  <a:srgbClr val="36414F"/>
                </a:solidFill>
                <a:latin typeface="Open Sans" pitchFamily="34" charset="0"/>
                <a:ea typeface="Open Sans" pitchFamily="34" charset="-122"/>
                <a:cs typeface="Open Sans" pitchFamily="34" charset="-120"/>
              </a:rPr>
              <a:t>Walk through Opus1 with the Director or Office Manager: schedules, client comments, staff comments, makeup credits, facility calendar.</a:t>
            </a:r>
            <a:endParaRPr lang="en-US" sz="950" dirty="0"/>
          </a:p>
          <a:p>
            <a:pPr marL="342900" indent="-342900">
              <a:lnSpc>
                <a:spcPct val="112000"/>
              </a:lnSpc>
              <a:spcAft>
                <a:spcPts val="700"/>
              </a:spcAft>
              <a:buSzPct val="100000"/>
              <a:buChar char="•"/>
            </a:pPr>
            <a:r>
              <a:rPr lang="en-US" sz="950" dirty="0">
                <a:solidFill>
                  <a:srgbClr val="36414F"/>
                </a:solidFill>
                <a:latin typeface="Open Sans" pitchFamily="34" charset="0"/>
                <a:ea typeface="Open Sans" pitchFamily="34" charset="-122"/>
                <a:cs typeface="Open Sans" pitchFamily="34" charset="-120"/>
              </a:rPr>
              <a:t>Practice looking up a schedule and scheduling a makeup.</a:t>
            </a:r>
            <a:endParaRPr lang="en-US" sz="950" dirty="0"/>
          </a:p>
        </p:txBody>
      </p:sp>
      <p:sp>
        <p:nvSpPr>
          <p:cNvPr id="17" name="Shape 14"/>
          <p:cNvSpPr/>
          <p:nvPr/>
        </p:nvSpPr>
        <p:spPr>
          <a:xfrm>
            <a:off x="5138928" y="1691640"/>
            <a:ext cx="2103120" cy="4160520"/>
          </a:xfrm>
          <a:prstGeom prst="roundRect">
            <a:avLst>
              <a:gd name="adj" fmla="val 3913"/>
            </a:avLst>
          </a:prstGeom>
          <a:solidFill>
            <a:srgbClr val="E6EDF6"/>
          </a:solidFill>
          <a:ln w="9525">
            <a:solidFill>
              <a:srgbClr val="D6DEE9"/>
            </a:solidFill>
            <a:prstDash val="solid"/>
          </a:ln>
          <a:effectLst>
            <a:outerShdw blurRad="101600" dist="25400" dir="5400000" algn="bl" rotWithShape="0">
              <a:srgbClr val="9AA6B5">
                <a:alpha val="18000"/>
              </a:srgbClr>
            </a:outerShdw>
          </a:effectLst>
        </p:spPr>
        <p:txBody>
          <a:bodyPr/>
          <a:lstStyle/>
          <a:p>
            <a:endParaRPr lang="en-US"/>
          </a:p>
        </p:txBody>
      </p:sp>
      <p:sp>
        <p:nvSpPr>
          <p:cNvPr id="18" name="Shape 15"/>
          <p:cNvSpPr/>
          <p:nvPr/>
        </p:nvSpPr>
        <p:spPr>
          <a:xfrm>
            <a:off x="5394960" y="1901952"/>
            <a:ext cx="475488" cy="475488"/>
          </a:xfrm>
          <a:prstGeom prst="ellipse">
            <a:avLst/>
          </a:prstGeom>
          <a:solidFill>
            <a:srgbClr val="263552"/>
          </a:solidFill>
          <a:ln w="12700">
            <a:solidFill>
              <a:srgbClr val="263552"/>
            </a:solidFill>
            <a:prstDash val="solid"/>
          </a:ln>
        </p:spPr>
        <p:txBody>
          <a:bodyPr/>
          <a:lstStyle/>
          <a:p>
            <a:endParaRPr lang="en-US"/>
          </a:p>
        </p:txBody>
      </p:sp>
      <p:sp>
        <p:nvSpPr>
          <p:cNvPr id="19" name="Text 16"/>
          <p:cNvSpPr txBox="1"/>
          <p:nvPr/>
        </p:nvSpPr>
        <p:spPr>
          <a:xfrm>
            <a:off x="5394960" y="1901952"/>
            <a:ext cx="475488" cy="475488"/>
          </a:xfrm>
          <a:prstGeom prst="rect">
            <a:avLst/>
          </a:prstGeom>
          <a:noFill/>
          <a:ln/>
        </p:spPr>
        <p:txBody>
          <a:bodyPr wrap="square" lIns="0" tIns="0" rIns="0" bIns="0" rtlCol="0" anchor="ctr"/>
          <a:lstStyle/>
          <a:p>
            <a:pPr marL="0" indent="0" algn="ctr">
              <a:buNone/>
            </a:pPr>
            <a:r>
              <a:rPr lang="en-US" sz="1300" b="1" dirty="0">
                <a:solidFill>
                  <a:srgbClr val="FFFFFF"/>
                </a:solidFill>
                <a:latin typeface="Open Sans" pitchFamily="34" charset="0"/>
                <a:ea typeface="Open Sans" pitchFamily="34" charset="-122"/>
                <a:cs typeface="Open Sans" pitchFamily="34" charset="-120"/>
              </a:rPr>
              <a:t>3</a:t>
            </a:r>
            <a:endParaRPr lang="en-US" sz="1300" dirty="0"/>
          </a:p>
        </p:txBody>
      </p:sp>
      <p:sp>
        <p:nvSpPr>
          <p:cNvPr id="20" name="Text 17"/>
          <p:cNvSpPr txBox="1"/>
          <p:nvPr/>
        </p:nvSpPr>
        <p:spPr>
          <a:xfrm>
            <a:off x="5961888" y="1883664"/>
            <a:ext cx="1097280" cy="512064"/>
          </a:xfrm>
          <a:prstGeom prst="rect">
            <a:avLst/>
          </a:prstGeom>
          <a:noFill/>
          <a:ln/>
        </p:spPr>
        <p:txBody>
          <a:bodyPr wrap="square" lIns="0" tIns="0" rIns="0" bIns="0" rtlCol="0" anchor="ctr"/>
          <a:lstStyle/>
          <a:p>
            <a:pPr marL="0" indent="0">
              <a:buNone/>
            </a:pPr>
            <a:r>
              <a:rPr lang="en-US" sz="1700" dirty="0">
                <a:solidFill>
                  <a:srgbClr val="263552"/>
                </a:solidFill>
                <a:latin typeface="PP Hatton Medium" pitchFamily="34" charset="0"/>
                <a:ea typeface="PP Hatton Medium" pitchFamily="34" charset="-122"/>
                <a:cs typeface="PP Hatton Medium" pitchFamily="34" charset="-120"/>
              </a:rPr>
              <a:t>Day 3</a:t>
            </a:r>
            <a:endParaRPr lang="en-US" sz="1700" dirty="0"/>
          </a:p>
        </p:txBody>
      </p:sp>
      <p:sp>
        <p:nvSpPr>
          <p:cNvPr id="21" name="Text 18"/>
          <p:cNvSpPr txBox="1"/>
          <p:nvPr/>
        </p:nvSpPr>
        <p:spPr>
          <a:xfrm>
            <a:off x="5394960" y="2487168"/>
            <a:ext cx="1664208" cy="457200"/>
          </a:xfrm>
          <a:prstGeom prst="rect">
            <a:avLst/>
          </a:prstGeom>
          <a:noFill/>
          <a:ln/>
        </p:spPr>
        <p:txBody>
          <a:bodyPr wrap="square" lIns="0" tIns="0" rIns="0" bIns="0" rtlCol="0" anchor="t"/>
          <a:lstStyle/>
          <a:p>
            <a:pPr marL="0" indent="0">
              <a:lnSpc>
                <a:spcPct val="105000"/>
              </a:lnSpc>
              <a:buNone/>
            </a:pPr>
            <a:r>
              <a:rPr lang="en-US" sz="1150" b="1" dirty="0">
                <a:solidFill>
                  <a:srgbClr val="B98A2E"/>
                </a:solidFill>
                <a:latin typeface="Open Sans" pitchFamily="34" charset="0"/>
                <a:ea typeface="Open Sans" pitchFamily="34" charset="-122"/>
                <a:cs typeface="Open Sans" pitchFamily="34" charset="-120"/>
              </a:rPr>
              <a:t>Learn the programs</a:t>
            </a:r>
            <a:endParaRPr lang="en-US" sz="1150" dirty="0"/>
          </a:p>
        </p:txBody>
      </p:sp>
      <p:sp>
        <p:nvSpPr>
          <p:cNvPr id="22" name="Text 19"/>
          <p:cNvSpPr txBox="1"/>
          <p:nvPr/>
        </p:nvSpPr>
        <p:spPr>
          <a:xfrm>
            <a:off x="5394960" y="2999232"/>
            <a:ext cx="1591056" cy="2697480"/>
          </a:xfrm>
          <a:prstGeom prst="rect">
            <a:avLst/>
          </a:prstGeom>
          <a:noFill/>
          <a:ln/>
        </p:spPr>
        <p:txBody>
          <a:bodyPr wrap="square" lIns="0" tIns="0" rIns="0" bIns="0" rtlCol="0" anchor="t"/>
          <a:lstStyle/>
          <a:p>
            <a:pPr marL="342900" indent="-342900">
              <a:lnSpc>
                <a:spcPct val="112000"/>
              </a:lnSpc>
              <a:spcAft>
                <a:spcPts val="700"/>
              </a:spcAft>
              <a:buSzPct val="100000"/>
              <a:buFontTx/>
              <a:buChar char="•"/>
            </a:pPr>
            <a:r>
              <a:rPr lang="en-US" sz="950" dirty="0">
                <a:solidFill>
                  <a:srgbClr val="36414F"/>
                </a:solidFill>
                <a:latin typeface="Open Sans" pitchFamily="34" charset="0"/>
                <a:ea typeface="Open Sans" pitchFamily="34" charset="-122"/>
                <a:cs typeface="Open Sans" pitchFamily="34" charset="-120"/>
              </a:rPr>
              <a:t>Shadow going through emails and texts</a:t>
            </a:r>
          </a:p>
          <a:p>
            <a:pPr marL="342900" indent="-342900">
              <a:lnSpc>
                <a:spcPct val="112000"/>
              </a:lnSpc>
              <a:spcAft>
                <a:spcPts val="700"/>
              </a:spcAft>
              <a:buSzPct val="100000"/>
              <a:buChar char="•"/>
            </a:pPr>
            <a:r>
              <a:rPr lang="en-US" sz="950" dirty="0">
                <a:solidFill>
                  <a:srgbClr val="36414F"/>
                </a:solidFill>
                <a:latin typeface="Open Sans" pitchFamily="34" charset="0"/>
                <a:ea typeface="Open Sans" pitchFamily="34" charset="-122"/>
                <a:cs typeface="Open Sans" pitchFamily="34" charset="-120"/>
              </a:rPr>
              <a:t>Read the website and take notes on the following sections:</a:t>
            </a:r>
          </a:p>
          <a:p>
            <a:pPr marL="342900" indent="-342900">
              <a:lnSpc>
                <a:spcPct val="112000"/>
              </a:lnSpc>
              <a:spcAft>
                <a:spcPts val="700"/>
              </a:spcAft>
              <a:buSzPct val="100000"/>
              <a:buChar char="•"/>
            </a:pPr>
            <a:r>
              <a:rPr lang="en-US" sz="950" dirty="0">
                <a:solidFill>
                  <a:srgbClr val="36414F"/>
                </a:solidFill>
                <a:latin typeface="Open Sans" pitchFamily="34" charset="0"/>
                <a:ea typeface="Open Sans" pitchFamily="34" charset="-122"/>
                <a:cs typeface="Open Sans" pitchFamily="34" charset="-120"/>
              </a:rPr>
              <a:t>Kindermusik</a:t>
            </a:r>
          </a:p>
          <a:p>
            <a:pPr marL="342900" indent="-342900">
              <a:lnSpc>
                <a:spcPct val="112000"/>
              </a:lnSpc>
              <a:spcAft>
                <a:spcPts val="700"/>
              </a:spcAft>
              <a:buSzPct val="100000"/>
              <a:buChar char="•"/>
            </a:pPr>
            <a:r>
              <a:rPr lang="en-US" sz="950" dirty="0">
                <a:solidFill>
                  <a:srgbClr val="36414F"/>
                </a:solidFill>
                <a:latin typeface="Open Sans" pitchFamily="34" charset="0"/>
                <a:ea typeface="Open Sans" pitchFamily="34" charset="-122"/>
                <a:cs typeface="Open Sans" pitchFamily="34" charset="-120"/>
              </a:rPr>
              <a:t>Private Lessons</a:t>
            </a:r>
          </a:p>
          <a:p>
            <a:pPr marL="342900" indent="-342900">
              <a:lnSpc>
                <a:spcPct val="112000"/>
              </a:lnSpc>
              <a:spcAft>
                <a:spcPts val="700"/>
              </a:spcAft>
              <a:buSzPct val="100000"/>
              <a:buChar char="•"/>
            </a:pPr>
            <a:r>
              <a:rPr lang="en-US" sz="950" dirty="0">
                <a:solidFill>
                  <a:srgbClr val="36414F"/>
                </a:solidFill>
                <a:latin typeface="Open Sans" pitchFamily="34" charset="0"/>
                <a:ea typeface="Open Sans" pitchFamily="34" charset="-122"/>
                <a:cs typeface="Open Sans" pitchFamily="34" charset="-120"/>
              </a:rPr>
              <a:t>Classes and Bands &amp; Ensembles</a:t>
            </a:r>
          </a:p>
        </p:txBody>
      </p:sp>
      <p:sp>
        <p:nvSpPr>
          <p:cNvPr id="23" name="Shape 20"/>
          <p:cNvSpPr/>
          <p:nvPr/>
        </p:nvSpPr>
        <p:spPr>
          <a:xfrm>
            <a:off x="7388352" y="1691640"/>
            <a:ext cx="2103120" cy="4160520"/>
          </a:xfrm>
          <a:prstGeom prst="roundRect">
            <a:avLst>
              <a:gd name="adj" fmla="val 3913"/>
            </a:avLst>
          </a:prstGeom>
          <a:solidFill>
            <a:srgbClr val="F6F0E2"/>
          </a:solidFill>
          <a:ln w="9525">
            <a:solidFill>
              <a:srgbClr val="D6DEE9"/>
            </a:solidFill>
            <a:prstDash val="solid"/>
          </a:ln>
          <a:effectLst>
            <a:outerShdw blurRad="101600" dist="25400" dir="5400000" algn="bl" rotWithShape="0">
              <a:srgbClr val="9AA6B5">
                <a:alpha val="18000"/>
              </a:srgbClr>
            </a:outerShdw>
          </a:effectLst>
        </p:spPr>
        <p:txBody>
          <a:bodyPr/>
          <a:lstStyle/>
          <a:p>
            <a:endParaRPr lang="en-US" dirty="0"/>
          </a:p>
        </p:txBody>
      </p:sp>
      <p:sp>
        <p:nvSpPr>
          <p:cNvPr id="24" name="Shape 21"/>
          <p:cNvSpPr/>
          <p:nvPr/>
        </p:nvSpPr>
        <p:spPr>
          <a:xfrm>
            <a:off x="7644384" y="1901952"/>
            <a:ext cx="475488" cy="475488"/>
          </a:xfrm>
          <a:prstGeom prst="ellipse">
            <a:avLst/>
          </a:prstGeom>
          <a:solidFill>
            <a:srgbClr val="263552"/>
          </a:solidFill>
          <a:ln w="12700">
            <a:solidFill>
              <a:srgbClr val="263552"/>
            </a:solidFill>
            <a:prstDash val="solid"/>
          </a:ln>
        </p:spPr>
        <p:txBody>
          <a:bodyPr/>
          <a:lstStyle/>
          <a:p>
            <a:endParaRPr lang="en-US"/>
          </a:p>
        </p:txBody>
      </p:sp>
      <p:sp>
        <p:nvSpPr>
          <p:cNvPr id="25" name="Text 22"/>
          <p:cNvSpPr txBox="1"/>
          <p:nvPr/>
        </p:nvSpPr>
        <p:spPr>
          <a:xfrm>
            <a:off x="7644384" y="1901952"/>
            <a:ext cx="475488" cy="475488"/>
          </a:xfrm>
          <a:prstGeom prst="rect">
            <a:avLst/>
          </a:prstGeom>
          <a:noFill/>
          <a:ln/>
        </p:spPr>
        <p:txBody>
          <a:bodyPr wrap="square" lIns="0" tIns="0" rIns="0" bIns="0" rtlCol="0" anchor="ctr"/>
          <a:lstStyle/>
          <a:p>
            <a:pPr marL="0" indent="0" algn="ctr">
              <a:buNone/>
            </a:pPr>
            <a:r>
              <a:rPr lang="en-US" sz="1300" b="1" dirty="0">
                <a:solidFill>
                  <a:srgbClr val="FFFFFF"/>
                </a:solidFill>
                <a:latin typeface="Open Sans" pitchFamily="34" charset="0"/>
                <a:ea typeface="Open Sans" pitchFamily="34" charset="-122"/>
                <a:cs typeface="Open Sans" pitchFamily="34" charset="-120"/>
              </a:rPr>
              <a:t>4</a:t>
            </a:r>
            <a:endParaRPr lang="en-US" sz="1300" dirty="0"/>
          </a:p>
        </p:txBody>
      </p:sp>
      <p:sp>
        <p:nvSpPr>
          <p:cNvPr id="26" name="Text 23"/>
          <p:cNvSpPr txBox="1"/>
          <p:nvPr/>
        </p:nvSpPr>
        <p:spPr>
          <a:xfrm>
            <a:off x="8211312" y="1883664"/>
            <a:ext cx="1097280" cy="512064"/>
          </a:xfrm>
          <a:prstGeom prst="rect">
            <a:avLst/>
          </a:prstGeom>
          <a:noFill/>
          <a:ln/>
        </p:spPr>
        <p:txBody>
          <a:bodyPr wrap="square" lIns="0" tIns="0" rIns="0" bIns="0" rtlCol="0" anchor="ctr"/>
          <a:lstStyle/>
          <a:p>
            <a:pPr marL="0" indent="0">
              <a:buNone/>
            </a:pPr>
            <a:r>
              <a:rPr lang="en-US" sz="1700" dirty="0">
                <a:solidFill>
                  <a:srgbClr val="263552"/>
                </a:solidFill>
                <a:latin typeface="PP Hatton Medium" pitchFamily="34" charset="0"/>
                <a:ea typeface="PP Hatton Medium" pitchFamily="34" charset="-122"/>
                <a:cs typeface="PP Hatton Medium" pitchFamily="34" charset="-120"/>
              </a:rPr>
              <a:t>Day 4</a:t>
            </a:r>
            <a:endParaRPr lang="en-US" sz="1700" dirty="0"/>
          </a:p>
        </p:txBody>
      </p:sp>
      <p:sp>
        <p:nvSpPr>
          <p:cNvPr id="27" name="Text 24"/>
          <p:cNvSpPr txBox="1"/>
          <p:nvPr/>
        </p:nvSpPr>
        <p:spPr>
          <a:xfrm>
            <a:off x="9966960" y="2487168"/>
            <a:ext cx="1591056" cy="457200"/>
          </a:xfrm>
          <a:prstGeom prst="rect">
            <a:avLst/>
          </a:prstGeom>
          <a:noFill/>
          <a:ln/>
        </p:spPr>
        <p:txBody>
          <a:bodyPr wrap="square" lIns="0" tIns="0" rIns="0" bIns="0" rtlCol="0" anchor="t"/>
          <a:lstStyle/>
          <a:p>
            <a:pPr marL="0" indent="0">
              <a:lnSpc>
                <a:spcPct val="105000"/>
              </a:lnSpc>
              <a:buNone/>
            </a:pPr>
            <a:r>
              <a:rPr lang="en-US" sz="1150" b="1" dirty="0">
                <a:solidFill>
                  <a:srgbClr val="B98A2E"/>
                </a:solidFill>
                <a:latin typeface="Open Sans" pitchFamily="34" charset="0"/>
                <a:ea typeface="Open Sans" pitchFamily="34" charset="-122"/>
                <a:cs typeface="Open Sans" pitchFamily="34" charset="-120"/>
              </a:rPr>
              <a:t>Front desk practice</a:t>
            </a:r>
            <a:endParaRPr lang="en-US" sz="1150" dirty="0"/>
          </a:p>
        </p:txBody>
      </p:sp>
      <p:sp>
        <p:nvSpPr>
          <p:cNvPr id="28" name="Text 25"/>
          <p:cNvSpPr txBox="1"/>
          <p:nvPr/>
        </p:nvSpPr>
        <p:spPr>
          <a:xfrm>
            <a:off x="7644384" y="2999232"/>
            <a:ext cx="1591056" cy="2697480"/>
          </a:xfrm>
          <a:prstGeom prst="rect">
            <a:avLst/>
          </a:prstGeom>
          <a:noFill/>
          <a:ln/>
        </p:spPr>
        <p:txBody>
          <a:bodyPr wrap="square" lIns="0" tIns="0" rIns="0" bIns="0" rtlCol="0" anchor="t"/>
          <a:lstStyle/>
          <a:p>
            <a:pPr marL="342900" indent="-342900">
              <a:lnSpc>
                <a:spcPct val="112000"/>
              </a:lnSpc>
              <a:spcAft>
                <a:spcPts val="700"/>
              </a:spcAft>
              <a:buSzPct val="100000"/>
              <a:buFontTx/>
              <a:buChar char="•"/>
            </a:pPr>
            <a:r>
              <a:rPr lang="en-US" sz="950" dirty="0">
                <a:solidFill>
                  <a:srgbClr val="36414F"/>
                </a:solidFill>
                <a:latin typeface="Open Sans" pitchFamily="34" charset="0"/>
                <a:ea typeface="Open Sans" pitchFamily="34" charset="-122"/>
                <a:cs typeface="Open Sans" pitchFamily="34" charset="-120"/>
              </a:rPr>
              <a:t>Shadow going through emails and texts</a:t>
            </a:r>
          </a:p>
          <a:p>
            <a:pPr marL="342900" indent="-342900">
              <a:lnSpc>
                <a:spcPct val="112000"/>
              </a:lnSpc>
              <a:spcAft>
                <a:spcPts val="700"/>
              </a:spcAft>
              <a:buSzPct val="100000"/>
              <a:buChar char="•"/>
            </a:pPr>
            <a:r>
              <a:rPr lang="en-US" sz="950" dirty="0">
                <a:solidFill>
                  <a:srgbClr val="36414F"/>
                </a:solidFill>
                <a:latin typeface="Open Sans" pitchFamily="34" charset="0"/>
                <a:ea typeface="Open Sans" pitchFamily="34" charset="-122"/>
                <a:cs typeface="Open Sans" pitchFamily="34" charset="-120"/>
              </a:rPr>
              <a:t>Read the website and take notes on the following sections:</a:t>
            </a:r>
          </a:p>
          <a:p>
            <a:pPr marL="342900" indent="-342900">
              <a:lnSpc>
                <a:spcPct val="112000"/>
              </a:lnSpc>
              <a:spcAft>
                <a:spcPts val="700"/>
              </a:spcAft>
              <a:buSzPct val="100000"/>
              <a:buChar char="•"/>
            </a:pPr>
            <a:r>
              <a:rPr lang="en-US" sz="950" dirty="0">
                <a:solidFill>
                  <a:srgbClr val="36414F"/>
                </a:solidFill>
                <a:latin typeface="Open Sans" pitchFamily="34" charset="0"/>
                <a:ea typeface="Open Sans" pitchFamily="34" charset="-122"/>
                <a:cs typeface="Open Sans" pitchFamily="34" charset="-120"/>
              </a:rPr>
              <a:t>About</a:t>
            </a:r>
          </a:p>
          <a:p>
            <a:pPr marL="342900" indent="-342900">
              <a:lnSpc>
                <a:spcPct val="112000"/>
              </a:lnSpc>
              <a:spcAft>
                <a:spcPts val="700"/>
              </a:spcAft>
              <a:buSzPct val="100000"/>
              <a:buChar char="•"/>
            </a:pPr>
            <a:r>
              <a:rPr lang="en-US" sz="950" dirty="0">
                <a:solidFill>
                  <a:srgbClr val="36414F"/>
                </a:solidFill>
                <a:latin typeface="Open Sans" pitchFamily="34" charset="0"/>
                <a:ea typeface="Open Sans" pitchFamily="34" charset="-122"/>
                <a:cs typeface="Open Sans" pitchFamily="34" charset="-120"/>
              </a:rPr>
              <a:t>Pricing</a:t>
            </a:r>
          </a:p>
          <a:p>
            <a:pPr marL="342900" indent="-342900">
              <a:lnSpc>
                <a:spcPct val="112000"/>
              </a:lnSpc>
              <a:spcAft>
                <a:spcPts val="700"/>
              </a:spcAft>
              <a:buSzPct val="100000"/>
              <a:buChar char="•"/>
            </a:pPr>
            <a:r>
              <a:rPr lang="en-US" sz="950" dirty="0">
                <a:solidFill>
                  <a:srgbClr val="36414F"/>
                </a:solidFill>
                <a:latin typeface="Open Sans" pitchFamily="34" charset="0"/>
                <a:ea typeface="Open Sans" pitchFamily="34" charset="-122"/>
                <a:cs typeface="Open Sans" pitchFamily="34" charset="-120"/>
              </a:rPr>
              <a:t>Members Hub</a:t>
            </a:r>
          </a:p>
          <a:p>
            <a:pPr marL="342900" indent="-342900">
              <a:lnSpc>
                <a:spcPct val="112000"/>
              </a:lnSpc>
              <a:spcAft>
                <a:spcPts val="700"/>
              </a:spcAft>
              <a:buSzPct val="100000"/>
              <a:buChar char="•"/>
            </a:pPr>
            <a:r>
              <a:rPr lang="en-US" sz="950" dirty="0">
                <a:solidFill>
                  <a:srgbClr val="36414F"/>
                </a:solidFill>
                <a:latin typeface="Open Sans" pitchFamily="34" charset="0"/>
                <a:ea typeface="Open Sans" pitchFamily="34" charset="-122"/>
                <a:cs typeface="Open Sans" pitchFamily="34" charset="-120"/>
              </a:rPr>
              <a:t>Rehearse the color-coded calendar explanation out loud.</a:t>
            </a:r>
            <a:endParaRPr lang="en-US" sz="950" dirty="0"/>
          </a:p>
        </p:txBody>
      </p:sp>
      <p:sp>
        <p:nvSpPr>
          <p:cNvPr id="30" name="Shape 27"/>
          <p:cNvSpPr/>
          <p:nvPr/>
        </p:nvSpPr>
        <p:spPr>
          <a:xfrm>
            <a:off x="9893808" y="1901952"/>
            <a:ext cx="475488" cy="475488"/>
          </a:xfrm>
          <a:prstGeom prst="ellipse">
            <a:avLst/>
          </a:prstGeom>
          <a:solidFill>
            <a:srgbClr val="263552"/>
          </a:solidFill>
          <a:ln w="12700">
            <a:solidFill>
              <a:srgbClr val="263552"/>
            </a:solidFill>
            <a:prstDash val="solid"/>
          </a:ln>
        </p:spPr>
        <p:txBody>
          <a:bodyPr/>
          <a:lstStyle/>
          <a:p>
            <a:endParaRPr lang="en-US"/>
          </a:p>
        </p:txBody>
      </p:sp>
      <p:sp>
        <p:nvSpPr>
          <p:cNvPr id="31" name="Text 28"/>
          <p:cNvSpPr txBox="1"/>
          <p:nvPr/>
        </p:nvSpPr>
        <p:spPr>
          <a:xfrm>
            <a:off x="9893808" y="1901952"/>
            <a:ext cx="475488" cy="475488"/>
          </a:xfrm>
          <a:prstGeom prst="rect">
            <a:avLst/>
          </a:prstGeom>
          <a:noFill/>
          <a:ln/>
        </p:spPr>
        <p:txBody>
          <a:bodyPr wrap="square" lIns="0" tIns="0" rIns="0" bIns="0" rtlCol="0" anchor="ctr"/>
          <a:lstStyle/>
          <a:p>
            <a:pPr marL="0" indent="0" algn="ctr">
              <a:buNone/>
            </a:pPr>
            <a:r>
              <a:rPr lang="en-US" sz="1300" b="1" dirty="0">
                <a:solidFill>
                  <a:srgbClr val="FFFFFF"/>
                </a:solidFill>
                <a:latin typeface="Open Sans" pitchFamily="34" charset="0"/>
                <a:ea typeface="Open Sans" pitchFamily="34" charset="-122"/>
                <a:cs typeface="Open Sans" pitchFamily="34" charset="-120"/>
              </a:rPr>
              <a:t>5</a:t>
            </a:r>
            <a:endParaRPr lang="en-US" sz="1300" dirty="0"/>
          </a:p>
        </p:txBody>
      </p:sp>
      <p:sp>
        <p:nvSpPr>
          <p:cNvPr id="32" name="Text 29"/>
          <p:cNvSpPr txBox="1"/>
          <p:nvPr/>
        </p:nvSpPr>
        <p:spPr>
          <a:xfrm>
            <a:off x="10460736" y="1883664"/>
            <a:ext cx="1097280" cy="512064"/>
          </a:xfrm>
          <a:prstGeom prst="rect">
            <a:avLst/>
          </a:prstGeom>
          <a:noFill/>
          <a:ln/>
        </p:spPr>
        <p:txBody>
          <a:bodyPr wrap="square" lIns="0" tIns="0" rIns="0" bIns="0" rtlCol="0" anchor="ctr"/>
          <a:lstStyle/>
          <a:p>
            <a:pPr marL="0" indent="0">
              <a:buNone/>
            </a:pPr>
            <a:r>
              <a:rPr lang="en-US" sz="1700" dirty="0">
                <a:solidFill>
                  <a:srgbClr val="263552"/>
                </a:solidFill>
                <a:latin typeface="PP Hatton Medium" pitchFamily="34" charset="0"/>
                <a:ea typeface="PP Hatton Medium" pitchFamily="34" charset="-122"/>
                <a:cs typeface="PP Hatton Medium" pitchFamily="34" charset="-120"/>
              </a:rPr>
              <a:t>Day 5</a:t>
            </a:r>
            <a:endParaRPr lang="en-US" sz="1700" dirty="0"/>
          </a:p>
        </p:txBody>
      </p:sp>
      <p:sp>
        <p:nvSpPr>
          <p:cNvPr id="33" name="Text 30"/>
          <p:cNvSpPr txBox="1"/>
          <p:nvPr/>
        </p:nvSpPr>
        <p:spPr>
          <a:xfrm>
            <a:off x="7644384" y="2487489"/>
            <a:ext cx="1591056" cy="457200"/>
          </a:xfrm>
          <a:prstGeom prst="rect">
            <a:avLst/>
          </a:prstGeom>
          <a:noFill/>
          <a:ln/>
        </p:spPr>
        <p:txBody>
          <a:bodyPr wrap="square" lIns="0" tIns="0" rIns="0" bIns="0" rtlCol="0" anchor="t"/>
          <a:lstStyle/>
          <a:p>
            <a:pPr marL="0" indent="0">
              <a:lnSpc>
                <a:spcPct val="105000"/>
              </a:lnSpc>
              <a:buNone/>
            </a:pPr>
            <a:r>
              <a:rPr lang="en-US" sz="1150" b="1" dirty="0">
                <a:solidFill>
                  <a:srgbClr val="B98A2E"/>
                </a:solidFill>
                <a:latin typeface="Open Sans" pitchFamily="34" charset="0"/>
                <a:ea typeface="Open Sans" pitchFamily="34" charset="-122"/>
                <a:cs typeface="Open Sans" pitchFamily="34" charset="-120"/>
              </a:rPr>
              <a:t>SOSM Info, Calendar &amp; questions</a:t>
            </a:r>
            <a:endParaRPr lang="en-US" sz="1150" dirty="0"/>
          </a:p>
        </p:txBody>
      </p:sp>
      <p:sp>
        <p:nvSpPr>
          <p:cNvPr id="34" name="Text 31"/>
          <p:cNvSpPr txBox="1"/>
          <p:nvPr/>
        </p:nvSpPr>
        <p:spPr>
          <a:xfrm>
            <a:off x="9893808" y="2999232"/>
            <a:ext cx="1591056" cy="2697480"/>
          </a:xfrm>
          <a:prstGeom prst="rect">
            <a:avLst/>
          </a:prstGeom>
          <a:noFill/>
          <a:ln/>
        </p:spPr>
        <p:txBody>
          <a:bodyPr wrap="square" lIns="0" tIns="0" rIns="0" bIns="0" rtlCol="0" anchor="t"/>
          <a:lstStyle/>
          <a:p>
            <a:pPr marL="342900" indent="-342900">
              <a:lnSpc>
                <a:spcPct val="112000"/>
              </a:lnSpc>
              <a:spcAft>
                <a:spcPts val="700"/>
              </a:spcAft>
              <a:buSzPct val="100000"/>
              <a:buFontTx/>
              <a:buChar char="•"/>
            </a:pPr>
            <a:r>
              <a:rPr lang="en-US" sz="950" dirty="0">
                <a:solidFill>
                  <a:srgbClr val="36414F"/>
                </a:solidFill>
                <a:latin typeface="Open Sans" pitchFamily="34" charset="0"/>
                <a:ea typeface="Open Sans" pitchFamily="34" charset="-122"/>
                <a:cs typeface="Open Sans" pitchFamily="34" charset="-120"/>
              </a:rPr>
              <a:t>Go through emails and texts with staff assistance</a:t>
            </a:r>
          </a:p>
          <a:p>
            <a:pPr marL="342900" indent="-342900">
              <a:lnSpc>
                <a:spcPct val="112000"/>
              </a:lnSpc>
              <a:spcAft>
                <a:spcPts val="700"/>
              </a:spcAft>
              <a:buSzPct val="100000"/>
              <a:buFontTx/>
              <a:buChar char="•"/>
            </a:pPr>
            <a:r>
              <a:rPr lang="en-US" sz="950" dirty="0">
                <a:solidFill>
                  <a:srgbClr val="36414F"/>
                </a:solidFill>
                <a:latin typeface="Open Sans" pitchFamily="34" charset="0"/>
                <a:ea typeface="Open Sans" pitchFamily="34" charset="-122"/>
                <a:cs typeface="Open Sans" pitchFamily="34" charset="-120"/>
              </a:rPr>
              <a:t>Rehearse the confidentiality routing answers.</a:t>
            </a:r>
            <a:endParaRPr lang="en-US" sz="950" dirty="0"/>
          </a:p>
          <a:p>
            <a:pPr marL="342900" indent="-342900">
              <a:lnSpc>
                <a:spcPct val="112000"/>
              </a:lnSpc>
              <a:spcAft>
                <a:spcPts val="700"/>
              </a:spcAft>
              <a:buSzPct val="100000"/>
              <a:buFontTx/>
              <a:buChar char="•"/>
            </a:pPr>
            <a:r>
              <a:rPr lang="en-US" sz="950" dirty="0">
                <a:solidFill>
                  <a:srgbClr val="36414F"/>
                </a:solidFill>
                <a:latin typeface="Open Sans" pitchFamily="34" charset="0"/>
                <a:ea typeface="Open Sans" pitchFamily="34" charset="-122"/>
                <a:cs typeface="Open Sans" pitchFamily="34" charset="-120"/>
              </a:rPr>
              <a:t>Read through the phone scripts.</a:t>
            </a:r>
          </a:p>
          <a:p>
            <a:pPr marL="342900" indent="-342900">
              <a:lnSpc>
                <a:spcPct val="112000"/>
              </a:lnSpc>
              <a:spcAft>
                <a:spcPts val="700"/>
              </a:spcAft>
              <a:buSzPct val="100000"/>
              <a:buFontTx/>
              <a:buChar char="•"/>
            </a:pPr>
            <a:r>
              <a:rPr lang="en-US" sz="950" dirty="0">
                <a:solidFill>
                  <a:srgbClr val="36414F"/>
                </a:solidFill>
                <a:latin typeface="Open Sans" pitchFamily="34" charset="0"/>
                <a:ea typeface="Open Sans" pitchFamily="34" charset="-122"/>
                <a:cs typeface="Open Sans" pitchFamily="34" charset="-120"/>
              </a:rPr>
              <a:t>Role play phone scripts with the Director or Front Desk Staff</a:t>
            </a:r>
            <a:endParaRPr lang="en-US" sz="950" dirty="0"/>
          </a:p>
          <a:p>
            <a:pPr marL="342900" indent="-342900">
              <a:lnSpc>
                <a:spcPct val="112000"/>
              </a:lnSpc>
              <a:spcAft>
                <a:spcPts val="700"/>
              </a:spcAft>
              <a:buSzPct val="100000"/>
              <a:buChar char="•"/>
            </a:pPr>
            <a:endParaRPr lang="en-US" sz="9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640080" y="365760"/>
            <a:ext cx="10881360" cy="566928"/>
          </a:xfrm>
          <a:prstGeom prst="rect">
            <a:avLst/>
          </a:prstGeom>
          <a:noFill/>
          <a:ln/>
        </p:spPr>
        <p:txBody>
          <a:bodyPr wrap="square" lIns="0" tIns="0" rIns="0" bIns="0" rtlCol="0" anchor="ctr"/>
          <a:lstStyle/>
          <a:p>
            <a:pPr marL="0" indent="0">
              <a:buNone/>
            </a:pPr>
            <a:r>
              <a:rPr lang="en-US" sz="2900" dirty="0">
                <a:solidFill>
                  <a:srgbClr val="263552"/>
                </a:solidFill>
                <a:latin typeface="PP Hatton Medium" pitchFamily="34" charset="0"/>
                <a:ea typeface="PP Hatton Medium" pitchFamily="34" charset="-122"/>
                <a:cs typeface="PP Hatton Medium" pitchFamily="34" charset="-120"/>
              </a:rPr>
              <a:t>Your second week</a:t>
            </a:r>
            <a:endParaRPr lang="en-US" sz="2900" dirty="0"/>
          </a:p>
        </p:txBody>
      </p:sp>
      <p:sp>
        <p:nvSpPr>
          <p:cNvPr id="3" name="Text 1"/>
          <p:cNvSpPr txBox="1"/>
          <p:nvPr/>
        </p:nvSpPr>
        <p:spPr>
          <a:xfrm>
            <a:off x="640080" y="950976"/>
            <a:ext cx="10881360" cy="310896"/>
          </a:xfrm>
          <a:prstGeom prst="rect">
            <a:avLst/>
          </a:prstGeom>
          <a:noFill/>
          <a:ln/>
        </p:spPr>
        <p:txBody>
          <a:bodyPr wrap="square" lIns="0" tIns="0" rIns="0" bIns="0" rtlCol="0" anchor="ctr"/>
          <a:lstStyle/>
          <a:p>
            <a:pPr marL="0" indent="0">
              <a:buNone/>
            </a:pPr>
            <a:r>
              <a:rPr lang="en-US" sz="1200" dirty="0">
                <a:solidFill>
                  <a:srgbClr val="5C6675"/>
                </a:solidFill>
                <a:latin typeface="Open Sans" pitchFamily="34" charset="0"/>
                <a:ea typeface="Open Sans" pitchFamily="34" charset="-122"/>
                <a:cs typeface="Open Sans" pitchFamily="34" charset="-120"/>
              </a:rPr>
              <a:t>Days 6–10. Into the handbook, the Opus1 checklists, and a full shift at the desk.</a:t>
            </a:r>
            <a:endParaRPr lang="en-US" sz="1200" dirty="0"/>
          </a:p>
        </p:txBody>
      </p:sp>
      <p:pic>
        <p:nvPicPr>
          <p:cNvPr id="4" name="Image 0" descr="/home/claude/logo/sosm_navy.png"/>
          <p:cNvPicPr>
            <a:picLocks noChangeAspect="1"/>
          </p:cNvPicPr>
          <p:nvPr/>
        </p:nvPicPr>
        <p:blipFill>
          <a:blip r:embed="rId3"/>
          <a:stretch>
            <a:fillRect/>
          </a:stretch>
        </p:blipFill>
        <p:spPr>
          <a:xfrm>
            <a:off x="10442448" y="6236208"/>
            <a:ext cx="1106424" cy="276606"/>
          </a:xfrm>
          <a:prstGeom prst="rect">
            <a:avLst/>
          </a:prstGeom>
        </p:spPr>
      </p:pic>
      <p:sp>
        <p:nvSpPr>
          <p:cNvPr id="5" name="Shape 2"/>
          <p:cNvSpPr/>
          <p:nvPr/>
        </p:nvSpPr>
        <p:spPr>
          <a:xfrm>
            <a:off x="640080" y="1691640"/>
            <a:ext cx="2103120" cy="4343400"/>
          </a:xfrm>
          <a:prstGeom prst="roundRect">
            <a:avLst>
              <a:gd name="adj" fmla="val 3913"/>
            </a:avLst>
          </a:prstGeom>
          <a:solidFill>
            <a:srgbClr val="E6EDF6"/>
          </a:solidFill>
          <a:ln w="9525">
            <a:solidFill>
              <a:srgbClr val="D6DEE9"/>
            </a:solidFill>
            <a:prstDash val="solid"/>
          </a:ln>
          <a:effectLst>
            <a:outerShdw blurRad="101600" dist="25400" dir="5400000" algn="bl" rotWithShape="0">
              <a:srgbClr val="9AA6B5">
                <a:alpha val="18000"/>
              </a:srgbClr>
            </a:outerShdw>
          </a:effectLst>
        </p:spPr>
        <p:txBody>
          <a:bodyPr/>
          <a:lstStyle/>
          <a:p>
            <a:endParaRPr lang="en-US"/>
          </a:p>
        </p:txBody>
      </p:sp>
      <p:sp>
        <p:nvSpPr>
          <p:cNvPr id="6" name="Shape 3"/>
          <p:cNvSpPr/>
          <p:nvPr/>
        </p:nvSpPr>
        <p:spPr>
          <a:xfrm>
            <a:off x="896112" y="1901952"/>
            <a:ext cx="475488" cy="475488"/>
          </a:xfrm>
          <a:prstGeom prst="ellipse">
            <a:avLst/>
          </a:prstGeom>
          <a:solidFill>
            <a:srgbClr val="263552"/>
          </a:solidFill>
          <a:ln w="12700">
            <a:solidFill>
              <a:srgbClr val="263552"/>
            </a:solidFill>
            <a:prstDash val="solid"/>
          </a:ln>
        </p:spPr>
        <p:txBody>
          <a:bodyPr/>
          <a:lstStyle/>
          <a:p>
            <a:endParaRPr lang="en-US"/>
          </a:p>
        </p:txBody>
      </p:sp>
      <p:sp>
        <p:nvSpPr>
          <p:cNvPr id="7" name="Text 4"/>
          <p:cNvSpPr txBox="1"/>
          <p:nvPr/>
        </p:nvSpPr>
        <p:spPr>
          <a:xfrm>
            <a:off x="896112" y="1901952"/>
            <a:ext cx="475488" cy="475488"/>
          </a:xfrm>
          <a:prstGeom prst="rect">
            <a:avLst/>
          </a:prstGeom>
          <a:noFill/>
          <a:ln/>
        </p:spPr>
        <p:txBody>
          <a:bodyPr wrap="square" lIns="0" tIns="0" rIns="0" bIns="0" rtlCol="0" anchor="ctr"/>
          <a:lstStyle/>
          <a:p>
            <a:pPr marL="0" indent="0" algn="ctr">
              <a:buNone/>
            </a:pPr>
            <a:r>
              <a:rPr lang="en-US" sz="1300" b="1" dirty="0">
                <a:solidFill>
                  <a:srgbClr val="FFFFFF"/>
                </a:solidFill>
                <a:latin typeface="Open Sans" pitchFamily="34" charset="0"/>
                <a:ea typeface="Open Sans" pitchFamily="34" charset="-122"/>
                <a:cs typeface="Open Sans" pitchFamily="34" charset="-120"/>
              </a:rPr>
              <a:t>6</a:t>
            </a:r>
            <a:endParaRPr lang="en-US" sz="1300" dirty="0"/>
          </a:p>
        </p:txBody>
      </p:sp>
      <p:sp>
        <p:nvSpPr>
          <p:cNvPr id="8" name="Text 5"/>
          <p:cNvSpPr txBox="1"/>
          <p:nvPr/>
        </p:nvSpPr>
        <p:spPr>
          <a:xfrm>
            <a:off x="1463040" y="1883664"/>
            <a:ext cx="1097280" cy="512064"/>
          </a:xfrm>
          <a:prstGeom prst="rect">
            <a:avLst/>
          </a:prstGeom>
          <a:noFill/>
          <a:ln/>
        </p:spPr>
        <p:txBody>
          <a:bodyPr wrap="square" lIns="0" tIns="0" rIns="0" bIns="0" rtlCol="0" anchor="ctr"/>
          <a:lstStyle/>
          <a:p>
            <a:pPr marL="0" indent="0">
              <a:buNone/>
            </a:pPr>
            <a:r>
              <a:rPr lang="en-US" sz="1700" dirty="0">
                <a:solidFill>
                  <a:srgbClr val="263552"/>
                </a:solidFill>
                <a:latin typeface="PP Hatton Medium" pitchFamily="34" charset="0"/>
                <a:ea typeface="PP Hatton Medium" pitchFamily="34" charset="-122"/>
                <a:cs typeface="PP Hatton Medium" pitchFamily="34" charset="-120"/>
              </a:rPr>
              <a:t>Day 6</a:t>
            </a:r>
            <a:endParaRPr lang="en-US" sz="1700" dirty="0"/>
          </a:p>
        </p:txBody>
      </p:sp>
      <p:sp>
        <p:nvSpPr>
          <p:cNvPr id="9" name="Text 6"/>
          <p:cNvSpPr txBox="1"/>
          <p:nvPr/>
        </p:nvSpPr>
        <p:spPr>
          <a:xfrm>
            <a:off x="896112" y="2487168"/>
            <a:ext cx="1591056" cy="603504"/>
          </a:xfrm>
          <a:prstGeom prst="rect">
            <a:avLst/>
          </a:prstGeom>
          <a:noFill/>
          <a:ln/>
        </p:spPr>
        <p:txBody>
          <a:bodyPr wrap="square" lIns="0" tIns="0" rIns="0" bIns="0" rtlCol="0" anchor="t"/>
          <a:lstStyle/>
          <a:p>
            <a:pPr marL="0" indent="0">
              <a:lnSpc>
                <a:spcPct val="105000"/>
              </a:lnSpc>
              <a:buNone/>
            </a:pPr>
            <a:r>
              <a:rPr lang="en-US" sz="1150" b="1" dirty="0">
                <a:solidFill>
                  <a:srgbClr val="B98A2E"/>
                </a:solidFill>
                <a:latin typeface="Open Sans" pitchFamily="34" charset="0"/>
                <a:ea typeface="Open Sans" pitchFamily="34" charset="-122"/>
                <a:cs typeface="Open Sans" pitchFamily="34" charset="-120"/>
              </a:rPr>
              <a:t>Policies &amp; handbook</a:t>
            </a:r>
            <a:endParaRPr lang="en-US" sz="1150" dirty="0"/>
          </a:p>
        </p:txBody>
      </p:sp>
      <p:sp>
        <p:nvSpPr>
          <p:cNvPr id="10" name="Text 7"/>
          <p:cNvSpPr txBox="1"/>
          <p:nvPr/>
        </p:nvSpPr>
        <p:spPr>
          <a:xfrm>
            <a:off x="896112" y="3145536"/>
            <a:ext cx="1591056" cy="2743200"/>
          </a:xfrm>
          <a:prstGeom prst="rect">
            <a:avLst/>
          </a:prstGeom>
          <a:noFill/>
          <a:ln/>
        </p:spPr>
        <p:txBody>
          <a:bodyPr wrap="square" lIns="0" tIns="0" rIns="0" bIns="0" rtlCol="0" anchor="t"/>
          <a:lstStyle/>
          <a:p>
            <a:pPr marL="342900" indent="-342900">
              <a:lnSpc>
                <a:spcPct val="112000"/>
              </a:lnSpc>
              <a:spcAft>
                <a:spcPts val="700"/>
              </a:spcAft>
              <a:buSzPct val="100000"/>
              <a:buChar char="•"/>
            </a:pPr>
            <a:r>
              <a:rPr lang="en-US" sz="950" dirty="0">
                <a:solidFill>
                  <a:srgbClr val="36414F"/>
                </a:solidFill>
                <a:latin typeface="Open Sans" pitchFamily="34" charset="0"/>
                <a:ea typeface="Open Sans" pitchFamily="34" charset="-122"/>
                <a:cs typeface="Open Sans" pitchFamily="34" charset="-120"/>
              </a:rPr>
              <a:t>Review the Employee Handbook on the TEAM intranet.</a:t>
            </a:r>
            <a:endParaRPr lang="en-US" sz="950" dirty="0"/>
          </a:p>
          <a:p>
            <a:pPr marL="342900" indent="-342900">
              <a:lnSpc>
                <a:spcPct val="112000"/>
              </a:lnSpc>
              <a:spcAft>
                <a:spcPts val="700"/>
              </a:spcAft>
              <a:buSzPct val="100000"/>
              <a:buChar char="•"/>
            </a:pPr>
            <a:r>
              <a:rPr lang="en-US" sz="950" dirty="0">
                <a:solidFill>
                  <a:srgbClr val="36414F"/>
                </a:solidFill>
                <a:latin typeface="Open Sans" pitchFamily="34" charset="0"/>
                <a:ea typeface="Open Sans" pitchFamily="34" charset="-122"/>
                <a:cs typeface="Open Sans" pitchFamily="34" charset="-120"/>
              </a:rPr>
              <a:t>Sign the handbook acknowledgment.</a:t>
            </a:r>
            <a:endParaRPr lang="en-US" sz="950" dirty="0"/>
          </a:p>
          <a:p>
            <a:pPr marL="342900" indent="-342900">
              <a:lnSpc>
                <a:spcPct val="112000"/>
              </a:lnSpc>
              <a:spcAft>
                <a:spcPts val="700"/>
              </a:spcAft>
              <a:buSzPct val="100000"/>
              <a:buChar char="•"/>
            </a:pPr>
            <a:r>
              <a:rPr lang="en-US" sz="950" dirty="0">
                <a:solidFill>
                  <a:srgbClr val="36414F"/>
                </a:solidFill>
                <a:latin typeface="Open Sans" pitchFamily="34" charset="0"/>
                <a:ea typeface="Open Sans" pitchFamily="34" charset="-122"/>
                <a:cs typeface="Open Sans" pitchFamily="34" charset="-120"/>
              </a:rPr>
              <a:t>Write down any questions it raises and bring them to the Director.</a:t>
            </a:r>
            <a:endParaRPr lang="en-US" sz="950" dirty="0"/>
          </a:p>
        </p:txBody>
      </p:sp>
      <p:sp>
        <p:nvSpPr>
          <p:cNvPr id="11" name="Shape 8"/>
          <p:cNvSpPr/>
          <p:nvPr/>
        </p:nvSpPr>
        <p:spPr>
          <a:xfrm>
            <a:off x="2889504" y="1691640"/>
            <a:ext cx="2103120" cy="4343400"/>
          </a:xfrm>
          <a:prstGeom prst="roundRect">
            <a:avLst>
              <a:gd name="adj" fmla="val 3913"/>
            </a:avLst>
          </a:prstGeom>
          <a:solidFill>
            <a:srgbClr val="F6F0E2"/>
          </a:solidFill>
          <a:ln w="9525">
            <a:solidFill>
              <a:srgbClr val="D6DEE9"/>
            </a:solidFill>
            <a:prstDash val="solid"/>
          </a:ln>
          <a:effectLst>
            <a:outerShdw blurRad="101600" dist="25400" dir="5400000" algn="bl" rotWithShape="0">
              <a:srgbClr val="9AA6B5">
                <a:alpha val="18000"/>
              </a:srgbClr>
            </a:outerShdw>
          </a:effectLst>
        </p:spPr>
        <p:txBody>
          <a:bodyPr/>
          <a:lstStyle/>
          <a:p>
            <a:endParaRPr lang="en-US"/>
          </a:p>
        </p:txBody>
      </p:sp>
      <p:sp>
        <p:nvSpPr>
          <p:cNvPr id="12" name="Shape 9"/>
          <p:cNvSpPr/>
          <p:nvPr/>
        </p:nvSpPr>
        <p:spPr>
          <a:xfrm>
            <a:off x="3145536" y="1901952"/>
            <a:ext cx="475488" cy="475488"/>
          </a:xfrm>
          <a:prstGeom prst="ellipse">
            <a:avLst/>
          </a:prstGeom>
          <a:solidFill>
            <a:srgbClr val="263552"/>
          </a:solidFill>
          <a:ln w="12700">
            <a:solidFill>
              <a:srgbClr val="263552"/>
            </a:solidFill>
            <a:prstDash val="solid"/>
          </a:ln>
        </p:spPr>
        <p:txBody>
          <a:bodyPr/>
          <a:lstStyle/>
          <a:p>
            <a:endParaRPr lang="en-US"/>
          </a:p>
        </p:txBody>
      </p:sp>
      <p:sp>
        <p:nvSpPr>
          <p:cNvPr id="13" name="Text 10"/>
          <p:cNvSpPr txBox="1"/>
          <p:nvPr/>
        </p:nvSpPr>
        <p:spPr>
          <a:xfrm>
            <a:off x="3145536" y="1901952"/>
            <a:ext cx="475488" cy="475488"/>
          </a:xfrm>
          <a:prstGeom prst="rect">
            <a:avLst/>
          </a:prstGeom>
          <a:noFill/>
          <a:ln/>
        </p:spPr>
        <p:txBody>
          <a:bodyPr wrap="square" lIns="0" tIns="0" rIns="0" bIns="0" rtlCol="0" anchor="ctr"/>
          <a:lstStyle/>
          <a:p>
            <a:pPr marL="0" indent="0" algn="ctr">
              <a:buNone/>
            </a:pPr>
            <a:r>
              <a:rPr lang="en-US" sz="1300" b="1" dirty="0">
                <a:solidFill>
                  <a:srgbClr val="FFFFFF"/>
                </a:solidFill>
                <a:latin typeface="Open Sans" pitchFamily="34" charset="0"/>
                <a:ea typeface="Open Sans" pitchFamily="34" charset="-122"/>
                <a:cs typeface="Open Sans" pitchFamily="34" charset="-120"/>
              </a:rPr>
              <a:t>7</a:t>
            </a:r>
            <a:endParaRPr lang="en-US" sz="1300" dirty="0"/>
          </a:p>
        </p:txBody>
      </p:sp>
      <p:sp>
        <p:nvSpPr>
          <p:cNvPr id="14" name="Text 11"/>
          <p:cNvSpPr txBox="1"/>
          <p:nvPr/>
        </p:nvSpPr>
        <p:spPr>
          <a:xfrm>
            <a:off x="3712464" y="1883664"/>
            <a:ext cx="1097280" cy="512064"/>
          </a:xfrm>
          <a:prstGeom prst="rect">
            <a:avLst/>
          </a:prstGeom>
          <a:noFill/>
          <a:ln/>
        </p:spPr>
        <p:txBody>
          <a:bodyPr wrap="square" lIns="0" tIns="0" rIns="0" bIns="0" rtlCol="0" anchor="ctr"/>
          <a:lstStyle/>
          <a:p>
            <a:pPr marL="0" indent="0">
              <a:buNone/>
            </a:pPr>
            <a:r>
              <a:rPr lang="en-US" sz="1700" dirty="0">
                <a:solidFill>
                  <a:srgbClr val="263552"/>
                </a:solidFill>
                <a:latin typeface="PP Hatton Medium" pitchFamily="34" charset="0"/>
                <a:ea typeface="PP Hatton Medium" pitchFamily="34" charset="-122"/>
                <a:cs typeface="PP Hatton Medium" pitchFamily="34" charset="-120"/>
              </a:rPr>
              <a:t>Day 7</a:t>
            </a:r>
            <a:endParaRPr lang="en-US" sz="1700" dirty="0"/>
          </a:p>
        </p:txBody>
      </p:sp>
      <p:sp>
        <p:nvSpPr>
          <p:cNvPr id="15" name="Text 12"/>
          <p:cNvSpPr txBox="1"/>
          <p:nvPr/>
        </p:nvSpPr>
        <p:spPr>
          <a:xfrm>
            <a:off x="3145536" y="2487168"/>
            <a:ext cx="1591056" cy="603504"/>
          </a:xfrm>
          <a:prstGeom prst="rect">
            <a:avLst/>
          </a:prstGeom>
          <a:noFill/>
          <a:ln/>
        </p:spPr>
        <p:txBody>
          <a:bodyPr wrap="square" lIns="0" tIns="0" rIns="0" bIns="0" rtlCol="0" anchor="t"/>
          <a:lstStyle/>
          <a:p>
            <a:pPr marL="0" indent="0">
              <a:lnSpc>
                <a:spcPct val="105000"/>
              </a:lnSpc>
              <a:buNone/>
            </a:pPr>
            <a:r>
              <a:rPr lang="en-US" sz="1150" b="1" dirty="0">
                <a:solidFill>
                  <a:srgbClr val="B98A2E"/>
                </a:solidFill>
                <a:latin typeface="Open Sans" pitchFamily="34" charset="0"/>
                <a:ea typeface="Open Sans" pitchFamily="34" charset="-122"/>
                <a:cs typeface="Open Sans" pitchFamily="34" charset="-120"/>
              </a:rPr>
              <a:t>Membership changes</a:t>
            </a:r>
            <a:endParaRPr lang="en-US" sz="1150" dirty="0"/>
          </a:p>
        </p:txBody>
      </p:sp>
      <p:sp>
        <p:nvSpPr>
          <p:cNvPr id="16" name="Text 13"/>
          <p:cNvSpPr txBox="1"/>
          <p:nvPr/>
        </p:nvSpPr>
        <p:spPr>
          <a:xfrm>
            <a:off x="3145536" y="3145536"/>
            <a:ext cx="1591056" cy="2743200"/>
          </a:xfrm>
          <a:prstGeom prst="rect">
            <a:avLst/>
          </a:prstGeom>
          <a:noFill/>
          <a:ln/>
        </p:spPr>
        <p:txBody>
          <a:bodyPr wrap="square" lIns="0" tIns="0" rIns="0" bIns="0" rtlCol="0" anchor="t"/>
          <a:lstStyle/>
          <a:p>
            <a:pPr marL="342900" indent="-342900">
              <a:lnSpc>
                <a:spcPct val="112000"/>
              </a:lnSpc>
              <a:spcAft>
                <a:spcPts val="700"/>
              </a:spcAft>
              <a:buSzPct val="100000"/>
              <a:buChar char="•"/>
            </a:pPr>
            <a:r>
              <a:rPr lang="en-US" sz="950" dirty="0">
                <a:solidFill>
                  <a:srgbClr val="36414F"/>
                </a:solidFill>
                <a:latin typeface="Open Sans" pitchFamily="34" charset="0"/>
                <a:ea typeface="Open Sans" pitchFamily="34" charset="-122"/>
                <a:cs typeface="Open Sans" pitchFamily="34" charset="-120"/>
              </a:rPr>
              <a:t>Review the checklists for handling student membership changes in Opus1.</a:t>
            </a:r>
            <a:endParaRPr lang="en-US" sz="950" dirty="0"/>
          </a:p>
          <a:p>
            <a:pPr marL="342900" indent="-342900">
              <a:lnSpc>
                <a:spcPct val="112000"/>
              </a:lnSpc>
              <a:spcAft>
                <a:spcPts val="700"/>
              </a:spcAft>
              <a:buSzPct val="100000"/>
              <a:buChar char="•"/>
            </a:pPr>
            <a:r>
              <a:rPr lang="en-US" sz="950" dirty="0">
                <a:solidFill>
                  <a:srgbClr val="36414F"/>
                </a:solidFill>
                <a:latin typeface="Open Sans" pitchFamily="34" charset="0"/>
                <a:ea typeface="Open Sans" pitchFamily="34" charset="-122"/>
                <a:cs typeface="Open Sans" pitchFamily="34" charset="-120"/>
              </a:rPr>
              <a:t>Walk through an enrollment, a hold, and a cancellation with the Office Manager.</a:t>
            </a:r>
            <a:endParaRPr lang="en-US" sz="950" dirty="0"/>
          </a:p>
          <a:p>
            <a:pPr marL="342900" indent="-342900">
              <a:lnSpc>
                <a:spcPct val="112000"/>
              </a:lnSpc>
              <a:spcAft>
                <a:spcPts val="700"/>
              </a:spcAft>
              <a:buSzPct val="100000"/>
              <a:buChar char="•"/>
            </a:pPr>
            <a:r>
              <a:rPr lang="en-US" sz="950" dirty="0">
                <a:solidFill>
                  <a:srgbClr val="36414F"/>
                </a:solidFill>
                <a:latin typeface="Open Sans" pitchFamily="34" charset="0"/>
                <a:ea typeface="Open Sans" pitchFamily="34" charset="-122"/>
                <a:cs typeface="Open Sans" pitchFamily="34" charset="-120"/>
              </a:rPr>
              <a:t>Practice answering a tuition or billing question.</a:t>
            </a:r>
            <a:endParaRPr lang="en-US" sz="950" dirty="0"/>
          </a:p>
        </p:txBody>
      </p:sp>
      <p:sp>
        <p:nvSpPr>
          <p:cNvPr id="17" name="Shape 14"/>
          <p:cNvSpPr/>
          <p:nvPr/>
        </p:nvSpPr>
        <p:spPr>
          <a:xfrm>
            <a:off x="5138928" y="1691640"/>
            <a:ext cx="2103120" cy="4343400"/>
          </a:xfrm>
          <a:prstGeom prst="roundRect">
            <a:avLst>
              <a:gd name="adj" fmla="val 3913"/>
            </a:avLst>
          </a:prstGeom>
          <a:solidFill>
            <a:srgbClr val="E6EDF6"/>
          </a:solidFill>
          <a:ln w="9525">
            <a:solidFill>
              <a:srgbClr val="D6DEE9"/>
            </a:solidFill>
            <a:prstDash val="solid"/>
          </a:ln>
          <a:effectLst>
            <a:outerShdw blurRad="101600" dist="25400" dir="5400000" algn="bl" rotWithShape="0">
              <a:srgbClr val="9AA6B5">
                <a:alpha val="18000"/>
              </a:srgbClr>
            </a:outerShdw>
          </a:effectLst>
        </p:spPr>
        <p:txBody>
          <a:bodyPr/>
          <a:lstStyle/>
          <a:p>
            <a:endParaRPr lang="en-US"/>
          </a:p>
        </p:txBody>
      </p:sp>
      <p:sp>
        <p:nvSpPr>
          <p:cNvPr id="18" name="Shape 15"/>
          <p:cNvSpPr/>
          <p:nvPr/>
        </p:nvSpPr>
        <p:spPr>
          <a:xfrm>
            <a:off x="5394960" y="1901952"/>
            <a:ext cx="475488" cy="475488"/>
          </a:xfrm>
          <a:prstGeom prst="ellipse">
            <a:avLst/>
          </a:prstGeom>
          <a:solidFill>
            <a:srgbClr val="263552"/>
          </a:solidFill>
          <a:ln w="12700">
            <a:solidFill>
              <a:srgbClr val="263552"/>
            </a:solidFill>
            <a:prstDash val="solid"/>
          </a:ln>
        </p:spPr>
        <p:txBody>
          <a:bodyPr/>
          <a:lstStyle/>
          <a:p>
            <a:endParaRPr lang="en-US"/>
          </a:p>
        </p:txBody>
      </p:sp>
      <p:sp>
        <p:nvSpPr>
          <p:cNvPr id="19" name="Text 16"/>
          <p:cNvSpPr txBox="1"/>
          <p:nvPr/>
        </p:nvSpPr>
        <p:spPr>
          <a:xfrm>
            <a:off x="5394960" y="1901952"/>
            <a:ext cx="475488" cy="475488"/>
          </a:xfrm>
          <a:prstGeom prst="rect">
            <a:avLst/>
          </a:prstGeom>
          <a:noFill/>
          <a:ln/>
        </p:spPr>
        <p:txBody>
          <a:bodyPr wrap="square" lIns="0" tIns="0" rIns="0" bIns="0" rtlCol="0" anchor="ctr"/>
          <a:lstStyle/>
          <a:p>
            <a:pPr marL="0" indent="0" algn="ctr">
              <a:buNone/>
            </a:pPr>
            <a:r>
              <a:rPr lang="en-US" sz="1300" b="1" dirty="0">
                <a:solidFill>
                  <a:srgbClr val="FFFFFF"/>
                </a:solidFill>
                <a:latin typeface="Open Sans" pitchFamily="34" charset="0"/>
                <a:ea typeface="Open Sans" pitchFamily="34" charset="-122"/>
                <a:cs typeface="Open Sans" pitchFamily="34" charset="-120"/>
              </a:rPr>
              <a:t>8</a:t>
            </a:r>
            <a:endParaRPr lang="en-US" sz="1300" dirty="0"/>
          </a:p>
        </p:txBody>
      </p:sp>
      <p:sp>
        <p:nvSpPr>
          <p:cNvPr id="20" name="Text 17"/>
          <p:cNvSpPr txBox="1"/>
          <p:nvPr/>
        </p:nvSpPr>
        <p:spPr>
          <a:xfrm>
            <a:off x="5961888" y="1883664"/>
            <a:ext cx="1097280" cy="512064"/>
          </a:xfrm>
          <a:prstGeom prst="rect">
            <a:avLst/>
          </a:prstGeom>
          <a:noFill/>
          <a:ln/>
        </p:spPr>
        <p:txBody>
          <a:bodyPr wrap="square" lIns="0" tIns="0" rIns="0" bIns="0" rtlCol="0" anchor="ctr"/>
          <a:lstStyle/>
          <a:p>
            <a:pPr marL="0" indent="0">
              <a:buNone/>
            </a:pPr>
            <a:r>
              <a:rPr lang="en-US" sz="1700" dirty="0">
                <a:solidFill>
                  <a:srgbClr val="263552"/>
                </a:solidFill>
                <a:latin typeface="PP Hatton Medium" pitchFamily="34" charset="0"/>
                <a:ea typeface="PP Hatton Medium" pitchFamily="34" charset="-122"/>
                <a:cs typeface="PP Hatton Medium" pitchFamily="34" charset="-120"/>
              </a:rPr>
              <a:t>Day 8</a:t>
            </a:r>
            <a:endParaRPr lang="en-US" sz="1700" dirty="0"/>
          </a:p>
        </p:txBody>
      </p:sp>
      <p:sp>
        <p:nvSpPr>
          <p:cNvPr id="21" name="Text 18"/>
          <p:cNvSpPr txBox="1"/>
          <p:nvPr/>
        </p:nvSpPr>
        <p:spPr>
          <a:xfrm>
            <a:off x="5394960" y="2487168"/>
            <a:ext cx="1591056" cy="603504"/>
          </a:xfrm>
          <a:prstGeom prst="rect">
            <a:avLst/>
          </a:prstGeom>
          <a:noFill/>
          <a:ln/>
        </p:spPr>
        <p:txBody>
          <a:bodyPr wrap="square" lIns="0" tIns="0" rIns="0" bIns="0" rtlCol="0" anchor="t"/>
          <a:lstStyle/>
          <a:p>
            <a:pPr marL="0" indent="0">
              <a:lnSpc>
                <a:spcPct val="105000"/>
              </a:lnSpc>
              <a:buNone/>
            </a:pPr>
            <a:r>
              <a:rPr lang="en-US" sz="1150" b="1" dirty="0">
                <a:solidFill>
                  <a:srgbClr val="B98A2E"/>
                </a:solidFill>
                <a:latin typeface="Open Sans" pitchFamily="34" charset="0"/>
                <a:ea typeface="Open Sans" pitchFamily="34" charset="-122"/>
                <a:cs typeface="Open Sans" pitchFamily="34" charset="-120"/>
              </a:rPr>
              <a:t>Calendar changes</a:t>
            </a:r>
            <a:endParaRPr lang="en-US" sz="1150" dirty="0"/>
          </a:p>
        </p:txBody>
      </p:sp>
      <p:sp>
        <p:nvSpPr>
          <p:cNvPr id="22" name="Text 19"/>
          <p:cNvSpPr txBox="1"/>
          <p:nvPr/>
        </p:nvSpPr>
        <p:spPr>
          <a:xfrm>
            <a:off x="5394960" y="3145536"/>
            <a:ext cx="1591056" cy="2743200"/>
          </a:xfrm>
          <a:prstGeom prst="rect">
            <a:avLst/>
          </a:prstGeom>
          <a:noFill/>
          <a:ln/>
        </p:spPr>
        <p:txBody>
          <a:bodyPr wrap="square" lIns="0" tIns="0" rIns="0" bIns="0" rtlCol="0" anchor="t"/>
          <a:lstStyle/>
          <a:p>
            <a:pPr marL="342900" indent="-342900">
              <a:lnSpc>
                <a:spcPct val="112000"/>
              </a:lnSpc>
              <a:spcAft>
                <a:spcPts val="700"/>
              </a:spcAft>
              <a:buSzPct val="100000"/>
              <a:buChar char="•"/>
            </a:pPr>
            <a:r>
              <a:rPr lang="en-US" sz="950" dirty="0">
                <a:solidFill>
                  <a:srgbClr val="36414F"/>
                </a:solidFill>
                <a:latin typeface="Open Sans" pitchFamily="34" charset="0"/>
                <a:ea typeface="Open Sans" pitchFamily="34" charset="-122"/>
                <a:cs typeface="Open Sans" pitchFamily="34" charset="-120"/>
              </a:rPr>
              <a:t>Review the checklists for handling calendar changes in Opus1.</a:t>
            </a:r>
            <a:endParaRPr lang="en-US" sz="950" dirty="0"/>
          </a:p>
          <a:p>
            <a:pPr marL="342900" indent="-342900">
              <a:lnSpc>
                <a:spcPct val="112000"/>
              </a:lnSpc>
              <a:spcAft>
                <a:spcPts val="700"/>
              </a:spcAft>
              <a:buSzPct val="100000"/>
              <a:buChar char="•"/>
            </a:pPr>
            <a:r>
              <a:rPr lang="en-US" sz="950" dirty="0">
                <a:solidFill>
                  <a:srgbClr val="36414F"/>
                </a:solidFill>
                <a:latin typeface="Open Sans" pitchFamily="34" charset="0"/>
                <a:ea typeface="Open Sans" pitchFamily="34" charset="-122"/>
                <a:cs typeface="Open Sans" pitchFamily="34" charset="-120"/>
              </a:rPr>
              <a:t>Practice rescheduling a lesson, issuing a makeup credit, and booking a makeup.</a:t>
            </a:r>
            <a:endParaRPr lang="en-US" sz="950" dirty="0"/>
          </a:p>
          <a:p>
            <a:pPr marL="342900" indent="-342900">
              <a:lnSpc>
                <a:spcPct val="112000"/>
              </a:lnSpc>
              <a:spcAft>
                <a:spcPts val="700"/>
              </a:spcAft>
              <a:buSzPct val="100000"/>
              <a:buChar char="•"/>
            </a:pPr>
            <a:r>
              <a:rPr lang="en-US" sz="950" dirty="0">
                <a:solidFill>
                  <a:srgbClr val="36414F"/>
                </a:solidFill>
                <a:latin typeface="Open Sans" pitchFamily="34" charset="0"/>
                <a:ea typeface="Open Sans" pitchFamily="34" charset="-122"/>
                <a:cs typeface="Open Sans" pitchFamily="34" charset="-120"/>
              </a:rPr>
              <a:t>Enter a teacher absence with its sub or makeup details.</a:t>
            </a:r>
            <a:endParaRPr lang="en-US" sz="950" dirty="0"/>
          </a:p>
        </p:txBody>
      </p:sp>
      <p:sp>
        <p:nvSpPr>
          <p:cNvPr id="23" name="Shape 20"/>
          <p:cNvSpPr/>
          <p:nvPr/>
        </p:nvSpPr>
        <p:spPr>
          <a:xfrm>
            <a:off x="7388352" y="1691640"/>
            <a:ext cx="2103120" cy="4343400"/>
          </a:xfrm>
          <a:prstGeom prst="roundRect">
            <a:avLst>
              <a:gd name="adj" fmla="val 3913"/>
            </a:avLst>
          </a:prstGeom>
          <a:solidFill>
            <a:srgbClr val="F6F0E2"/>
          </a:solidFill>
          <a:ln w="9525">
            <a:solidFill>
              <a:srgbClr val="D6DEE9"/>
            </a:solidFill>
            <a:prstDash val="solid"/>
          </a:ln>
          <a:effectLst>
            <a:outerShdw blurRad="101600" dist="25400" dir="5400000" algn="bl" rotWithShape="0">
              <a:srgbClr val="9AA6B5">
                <a:alpha val="18000"/>
              </a:srgbClr>
            </a:outerShdw>
          </a:effectLst>
        </p:spPr>
        <p:txBody>
          <a:bodyPr/>
          <a:lstStyle/>
          <a:p>
            <a:endParaRPr lang="en-US"/>
          </a:p>
        </p:txBody>
      </p:sp>
      <p:sp>
        <p:nvSpPr>
          <p:cNvPr id="24" name="Shape 21"/>
          <p:cNvSpPr/>
          <p:nvPr/>
        </p:nvSpPr>
        <p:spPr>
          <a:xfrm>
            <a:off x="7644384" y="1901952"/>
            <a:ext cx="475488" cy="475488"/>
          </a:xfrm>
          <a:prstGeom prst="ellipse">
            <a:avLst/>
          </a:prstGeom>
          <a:solidFill>
            <a:srgbClr val="263552"/>
          </a:solidFill>
          <a:ln w="12700">
            <a:solidFill>
              <a:srgbClr val="263552"/>
            </a:solidFill>
            <a:prstDash val="solid"/>
          </a:ln>
        </p:spPr>
        <p:txBody>
          <a:bodyPr/>
          <a:lstStyle/>
          <a:p>
            <a:endParaRPr lang="en-US"/>
          </a:p>
        </p:txBody>
      </p:sp>
      <p:sp>
        <p:nvSpPr>
          <p:cNvPr id="25" name="Text 22"/>
          <p:cNvSpPr txBox="1"/>
          <p:nvPr/>
        </p:nvSpPr>
        <p:spPr>
          <a:xfrm>
            <a:off x="7644384" y="1901952"/>
            <a:ext cx="475488" cy="475488"/>
          </a:xfrm>
          <a:prstGeom prst="rect">
            <a:avLst/>
          </a:prstGeom>
          <a:noFill/>
          <a:ln/>
        </p:spPr>
        <p:txBody>
          <a:bodyPr wrap="square" lIns="0" tIns="0" rIns="0" bIns="0" rtlCol="0" anchor="ctr"/>
          <a:lstStyle/>
          <a:p>
            <a:pPr marL="0" indent="0" algn="ctr">
              <a:buNone/>
            </a:pPr>
            <a:r>
              <a:rPr lang="en-US" sz="1300" b="1" dirty="0">
                <a:solidFill>
                  <a:srgbClr val="FFFFFF"/>
                </a:solidFill>
                <a:latin typeface="Open Sans" pitchFamily="34" charset="0"/>
                <a:ea typeface="Open Sans" pitchFamily="34" charset="-122"/>
                <a:cs typeface="Open Sans" pitchFamily="34" charset="-120"/>
              </a:rPr>
              <a:t>9</a:t>
            </a:r>
            <a:endParaRPr lang="en-US" sz="1300" dirty="0"/>
          </a:p>
        </p:txBody>
      </p:sp>
      <p:sp>
        <p:nvSpPr>
          <p:cNvPr id="26" name="Text 23"/>
          <p:cNvSpPr txBox="1"/>
          <p:nvPr/>
        </p:nvSpPr>
        <p:spPr>
          <a:xfrm>
            <a:off x="8211312" y="1883664"/>
            <a:ext cx="1097280" cy="512064"/>
          </a:xfrm>
          <a:prstGeom prst="rect">
            <a:avLst/>
          </a:prstGeom>
          <a:noFill/>
          <a:ln/>
        </p:spPr>
        <p:txBody>
          <a:bodyPr wrap="square" lIns="0" tIns="0" rIns="0" bIns="0" rtlCol="0" anchor="ctr"/>
          <a:lstStyle/>
          <a:p>
            <a:pPr marL="0" indent="0">
              <a:buNone/>
            </a:pPr>
            <a:r>
              <a:rPr lang="en-US" sz="1700" dirty="0">
                <a:solidFill>
                  <a:srgbClr val="263552"/>
                </a:solidFill>
                <a:latin typeface="PP Hatton Medium" pitchFamily="34" charset="0"/>
                <a:ea typeface="PP Hatton Medium" pitchFamily="34" charset="-122"/>
                <a:cs typeface="PP Hatton Medium" pitchFamily="34" charset="-120"/>
              </a:rPr>
              <a:t>Day 9</a:t>
            </a:r>
            <a:endParaRPr lang="en-US" sz="1700" dirty="0"/>
          </a:p>
        </p:txBody>
      </p:sp>
      <p:sp>
        <p:nvSpPr>
          <p:cNvPr id="27" name="Text 24"/>
          <p:cNvSpPr txBox="1"/>
          <p:nvPr/>
        </p:nvSpPr>
        <p:spPr>
          <a:xfrm>
            <a:off x="7644384" y="2487168"/>
            <a:ext cx="1591056" cy="603504"/>
          </a:xfrm>
          <a:prstGeom prst="rect">
            <a:avLst/>
          </a:prstGeom>
          <a:noFill/>
          <a:ln/>
        </p:spPr>
        <p:txBody>
          <a:bodyPr wrap="square" lIns="0" tIns="0" rIns="0" bIns="0" rtlCol="0" anchor="t"/>
          <a:lstStyle/>
          <a:p>
            <a:pPr marL="0" indent="0">
              <a:lnSpc>
                <a:spcPct val="105000"/>
              </a:lnSpc>
              <a:buNone/>
            </a:pPr>
            <a:r>
              <a:rPr lang="en-US" sz="1150" b="1" dirty="0">
                <a:solidFill>
                  <a:srgbClr val="B98A2E"/>
                </a:solidFill>
                <a:latin typeface="Open Sans" pitchFamily="34" charset="0"/>
                <a:ea typeface="Open Sans" pitchFamily="34" charset="-122"/>
                <a:cs typeface="Open Sans" pitchFamily="34" charset="-120"/>
              </a:rPr>
              <a:t>Tools &amp; teacher support</a:t>
            </a:r>
            <a:endParaRPr lang="en-US" sz="1150" dirty="0"/>
          </a:p>
        </p:txBody>
      </p:sp>
      <p:sp>
        <p:nvSpPr>
          <p:cNvPr id="28" name="Text 25"/>
          <p:cNvSpPr txBox="1"/>
          <p:nvPr/>
        </p:nvSpPr>
        <p:spPr>
          <a:xfrm>
            <a:off x="7644384" y="3145536"/>
            <a:ext cx="1591056" cy="2743200"/>
          </a:xfrm>
          <a:prstGeom prst="rect">
            <a:avLst/>
          </a:prstGeom>
          <a:noFill/>
          <a:ln/>
        </p:spPr>
        <p:txBody>
          <a:bodyPr wrap="square" lIns="0" tIns="0" rIns="0" bIns="0" rtlCol="0" anchor="t"/>
          <a:lstStyle/>
          <a:p>
            <a:pPr marL="342900" indent="-342900">
              <a:lnSpc>
                <a:spcPct val="112000"/>
              </a:lnSpc>
              <a:spcAft>
                <a:spcPts val="700"/>
              </a:spcAft>
              <a:buSzPct val="100000"/>
              <a:buChar char="•"/>
            </a:pPr>
            <a:r>
              <a:rPr lang="en-US" sz="950" dirty="0">
                <a:solidFill>
                  <a:srgbClr val="36414F"/>
                </a:solidFill>
                <a:latin typeface="Open Sans" pitchFamily="34" charset="0"/>
                <a:ea typeface="Open Sans" pitchFamily="34" charset="-122"/>
                <a:cs typeface="Open Sans" pitchFamily="34" charset="-120"/>
              </a:rPr>
              <a:t>Review the Trello board for your SOSM position.</a:t>
            </a:r>
            <a:endParaRPr lang="en-US" sz="950" dirty="0"/>
          </a:p>
          <a:p>
            <a:pPr marL="342900" indent="-342900">
              <a:lnSpc>
                <a:spcPct val="112000"/>
              </a:lnSpc>
              <a:spcAft>
                <a:spcPts val="700"/>
              </a:spcAft>
              <a:buSzPct val="100000"/>
              <a:buChar char="•"/>
            </a:pPr>
            <a:r>
              <a:rPr lang="en-US" sz="950" dirty="0">
                <a:solidFill>
                  <a:srgbClr val="36414F"/>
                </a:solidFill>
                <a:latin typeface="Open Sans" pitchFamily="34" charset="0"/>
                <a:ea typeface="Open Sans" pitchFamily="34" charset="-122"/>
                <a:cs typeface="Open Sans" pitchFamily="34" charset="-120"/>
              </a:rPr>
              <a:t>Review the Slack channels, including time-sensitive—front desk and items-to-order.</a:t>
            </a:r>
            <a:endParaRPr lang="en-US" sz="950" dirty="0"/>
          </a:p>
          <a:p>
            <a:pPr marL="342900" indent="-342900">
              <a:lnSpc>
                <a:spcPct val="112000"/>
              </a:lnSpc>
              <a:spcAft>
                <a:spcPts val="700"/>
              </a:spcAft>
              <a:buSzPct val="100000"/>
              <a:buChar char="•"/>
            </a:pPr>
            <a:r>
              <a:rPr lang="en-US" sz="950" dirty="0">
                <a:solidFill>
                  <a:srgbClr val="36414F"/>
                </a:solidFill>
                <a:latin typeface="Open Sans" pitchFamily="34" charset="0"/>
                <a:ea typeface="Open Sans" pitchFamily="34" charset="-122"/>
                <a:cs typeface="Open Sans" pitchFamily="34" charset="-120"/>
              </a:rPr>
              <a:t>Review Dropbox folders, including “Printables” where many items requested by teachers are located.  </a:t>
            </a:r>
            <a:endParaRPr lang="en-US" sz="950" dirty="0"/>
          </a:p>
        </p:txBody>
      </p:sp>
      <p:sp>
        <p:nvSpPr>
          <p:cNvPr id="29" name="Shape 26"/>
          <p:cNvSpPr/>
          <p:nvPr/>
        </p:nvSpPr>
        <p:spPr>
          <a:xfrm>
            <a:off x="9637776" y="1691640"/>
            <a:ext cx="2103120" cy="4343400"/>
          </a:xfrm>
          <a:prstGeom prst="roundRect">
            <a:avLst>
              <a:gd name="adj" fmla="val 3913"/>
            </a:avLst>
          </a:prstGeom>
          <a:solidFill>
            <a:srgbClr val="E6EDF6"/>
          </a:solidFill>
          <a:ln w="9525">
            <a:solidFill>
              <a:srgbClr val="D6DEE9"/>
            </a:solidFill>
            <a:prstDash val="solid"/>
          </a:ln>
          <a:effectLst>
            <a:outerShdw blurRad="101600" dist="25400" dir="5400000" algn="bl" rotWithShape="0">
              <a:srgbClr val="9AA6B5">
                <a:alpha val="18000"/>
              </a:srgbClr>
            </a:outerShdw>
          </a:effectLst>
        </p:spPr>
        <p:txBody>
          <a:bodyPr/>
          <a:lstStyle/>
          <a:p>
            <a:endParaRPr lang="en-US"/>
          </a:p>
        </p:txBody>
      </p:sp>
      <p:sp>
        <p:nvSpPr>
          <p:cNvPr id="30" name="Shape 27"/>
          <p:cNvSpPr/>
          <p:nvPr/>
        </p:nvSpPr>
        <p:spPr>
          <a:xfrm>
            <a:off x="9893808" y="1901952"/>
            <a:ext cx="475488" cy="475488"/>
          </a:xfrm>
          <a:prstGeom prst="ellipse">
            <a:avLst/>
          </a:prstGeom>
          <a:solidFill>
            <a:srgbClr val="263552"/>
          </a:solidFill>
          <a:ln w="12700">
            <a:solidFill>
              <a:srgbClr val="263552"/>
            </a:solidFill>
            <a:prstDash val="solid"/>
          </a:ln>
        </p:spPr>
        <p:txBody>
          <a:bodyPr/>
          <a:lstStyle/>
          <a:p>
            <a:endParaRPr lang="en-US"/>
          </a:p>
        </p:txBody>
      </p:sp>
      <p:sp>
        <p:nvSpPr>
          <p:cNvPr id="31" name="Text 28"/>
          <p:cNvSpPr txBox="1"/>
          <p:nvPr/>
        </p:nvSpPr>
        <p:spPr>
          <a:xfrm>
            <a:off x="9893808" y="1901952"/>
            <a:ext cx="475488" cy="475488"/>
          </a:xfrm>
          <a:prstGeom prst="rect">
            <a:avLst/>
          </a:prstGeom>
          <a:noFill/>
          <a:ln/>
        </p:spPr>
        <p:txBody>
          <a:bodyPr wrap="square" lIns="0" tIns="0" rIns="0" bIns="0" rtlCol="0" anchor="ctr"/>
          <a:lstStyle/>
          <a:p>
            <a:pPr marL="0" indent="0" algn="ctr">
              <a:buNone/>
            </a:pPr>
            <a:r>
              <a:rPr lang="en-US" sz="1300" b="1" dirty="0">
                <a:solidFill>
                  <a:srgbClr val="FFFFFF"/>
                </a:solidFill>
                <a:latin typeface="Open Sans" pitchFamily="34" charset="0"/>
                <a:ea typeface="Open Sans" pitchFamily="34" charset="-122"/>
                <a:cs typeface="Open Sans" pitchFamily="34" charset="-120"/>
              </a:rPr>
              <a:t>10</a:t>
            </a:r>
            <a:endParaRPr lang="en-US" sz="1300" dirty="0"/>
          </a:p>
        </p:txBody>
      </p:sp>
      <p:sp>
        <p:nvSpPr>
          <p:cNvPr id="32" name="Text 29"/>
          <p:cNvSpPr txBox="1"/>
          <p:nvPr/>
        </p:nvSpPr>
        <p:spPr>
          <a:xfrm>
            <a:off x="10460736" y="1883664"/>
            <a:ext cx="1097280" cy="512064"/>
          </a:xfrm>
          <a:prstGeom prst="rect">
            <a:avLst/>
          </a:prstGeom>
          <a:noFill/>
          <a:ln/>
        </p:spPr>
        <p:txBody>
          <a:bodyPr wrap="square" lIns="0" tIns="0" rIns="0" bIns="0" rtlCol="0" anchor="ctr"/>
          <a:lstStyle/>
          <a:p>
            <a:pPr marL="0" indent="0">
              <a:buNone/>
            </a:pPr>
            <a:r>
              <a:rPr lang="en-US" sz="1700" dirty="0">
                <a:solidFill>
                  <a:srgbClr val="263552"/>
                </a:solidFill>
                <a:latin typeface="PP Hatton Medium" pitchFamily="34" charset="0"/>
                <a:ea typeface="PP Hatton Medium" pitchFamily="34" charset="-122"/>
                <a:cs typeface="PP Hatton Medium" pitchFamily="34" charset="-120"/>
              </a:rPr>
              <a:t>Day 10</a:t>
            </a:r>
            <a:endParaRPr lang="en-US" sz="1700" dirty="0"/>
          </a:p>
        </p:txBody>
      </p:sp>
      <p:sp>
        <p:nvSpPr>
          <p:cNvPr id="33" name="Text 30"/>
          <p:cNvSpPr txBox="1"/>
          <p:nvPr/>
        </p:nvSpPr>
        <p:spPr>
          <a:xfrm>
            <a:off x="9893808" y="2487168"/>
            <a:ext cx="1591056" cy="603504"/>
          </a:xfrm>
          <a:prstGeom prst="rect">
            <a:avLst/>
          </a:prstGeom>
          <a:noFill/>
          <a:ln/>
        </p:spPr>
        <p:txBody>
          <a:bodyPr wrap="square" lIns="0" tIns="0" rIns="0" bIns="0" rtlCol="0" anchor="t"/>
          <a:lstStyle/>
          <a:p>
            <a:pPr marL="0" indent="0">
              <a:lnSpc>
                <a:spcPct val="105000"/>
              </a:lnSpc>
              <a:buNone/>
            </a:pPr>
            <a:r>
              <a:rPr lang="en-US" sz="1150" b="1" dirty="0">
                <a:solidFill>
                  <a:srgbClr val="B98A2E"/>
                </a:solidFill>
                <a:latin typeface="Open Sans" pitchFamily="34" charset="0"/>
                <a:ea typeface="Open Sans" pitchFamily="34" charset="-122"/>
                <a:cs typeface="Open Sans" pitchFamily="34" charset="-120"/>
              </a:rPr>
              <a:t>Full shift &amp; check-in</a:t>
            </a:r>
            <a:endParaRPr lang="en-US" sz="1150" dirty="0"/>
          </a:p>
        </p:txBody>
      </p:sp>
      <p:sp>
        <p:nvSpPr>
          <p:cNvPr id="34" name="Text 31"/>
          <p:cNvSpPr txBox="1"/>
          <p:nvPr/>
        </p:nvSpPr>
        <p:spPr>
          <a:xfrm>
            <a:off x="9893808" y="3145536"/>
            <a:ext cx="1591056" cy="2743200"/>
          </a:xfrm>
          <a:prstGeom prst="rect">
            <a:avLst/>
          </a:prstGeom>
          <a:noFill/>
          <a:ln/>
        </p:spPr>
        <p:txBody>
          <a:bodyPr wrap="square" lIns="0" tIns="0" rIns="0" bIns="0" rtlCol="0" anchor="t"/>
          <a:lstStyle/>
          <a:p>
            <a:pPr marL="342900" indent="-342900">
              <a:lnSpc>
                <a:spcPct val="112000"/>
              </a:lnSpc>
              <a:spcAft>
                <a:spcPts val="700"/>
              </a:spcAft>
              <a:buSzPct val="100000"/>
              <a:buChar char="•"/>
            </a:pPr>
            <a:r>
              <a:rPr lang="en-US" sz="950" dirty="0">
                <a:solidFill>
                  <a:srgbClr val="36414F"/>
                </a:solidFill>
                <a:latin typeface="Open Sans" pitchFamily="34" charset="0"/>
                <a:ea typeface="Open Sans" pitchFamily="34" charset="-122"/>
                <a:cs typeface="Open Sans" pitchFamily="34" charset="-120"/>
              </a:rPr>
              <a:t>Shadow opening and closing procedures, including locking up.</a:t>
            </a:r>
            <a:endParaRPr lang="en-US" sz="950" dirty="0"/>
          </a:p>
          <a:p>
            <a:pPr marL="342900" indent="-342900">
              <a:lnSpc>
                <a:spcPct val="112000"/>
              </a:lnSpc>
              <a:spcAft>
                <a:spcPts val="700"/>
              </a:spcAft>
              <a:buSzPct val="100000"/>
              <a:buChar char="•"/>
            </a:pPr>
            <a:r>
              <a:rPr lang="en-US" sz="950" dirty="0">
                <a:solidFill>
                  <a:srgbClr val="36414F"/>
                </a:solidFill>
                <a:latin typeface="Open Sans" pitchFamily="34" charset="0"/>
                <a:ea typeface="Open Sans" pitchFamily="34" charset="-122"/>
                <a:cs typeface="Open Sans" pitchFamily="34" charset="-120"/>
              </a:rPr>
              <a:t>Take a full shift at the front desk with staff nearby.</a:t>
            </a:r>
            <a:endParaRPr lang="en-US" sz="950" dirty="0"/>
          </a:p>
          <a:p>
            <a:pPr marL="342900" indent="-342900">
              <a:lnSpc>
                <a:spcPct val="112000"/>
              </a:lnSpc>
              <a:spcAft>
                <a:spcPts val="700"/>
              </a:spcAft>
              <a:buSzPct val="100000"/>
              <a:buChar char="•"/>
            </a:pPr>
            <a:r>
              <a:rPr lang="en-US" sz="950" dirty="0">
                <a:solidFill>
                  <a:srgbClr val="36414F"/>
                </a:solidFill>
                <a:latin typeface="Open Sans" pitchFamily="34" charset="0"/>
                <a:ea typeface="Open Sans" pitchFamily="34" charset="-122"/>
                <a:cs typeface="Open Sans" pitchFamily="34" charset="-120"/>
              </a:rPr>
              <a:t>Connect with the Director to review the two weeks and schedule </a:t>
            </a:r>
            <a:r>
              <a:rPr lang="en-US" sz="950">
                <a:solidFill>
                  <a:srgbClr val="36414F"/>
                </a:solidFill>
                <a:latin typeface="Open Sans" pitchFamily="34" charset="0"/>
                <a:ea typeface="Open Sans" pitchFamily="34" charset="-122"/>
                <a:cs typeface="Open Sans" pitchFamily="34" charset="-120"/>
              </a:rPr>
              <a:t>any additional </a:t>
            </a:r>
            <a:r>
              <a:rPr lang="en-US" sz="950" dirty="0">
                <a:solidFill>
                  <a:srgbClr val="36414F"/>
                </a:solidFill>
                <a:latin typeface="Open Sans" pitchFamily="34" charset="0"/>
                <a:ea typeface="Open Sans" pitchFamily="34" charset="-122"/>
                <a:cs typeface="Open Sans" pitchFamily="34" charset="-120"/>
              </a:rPr>
              <a:t>training you feel you need.</a:t>
            </a:r>
            <a:endParaRPr lang="en-US" sz="9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365760"/>
            <a:ext cx="10881360" cy="566928"/>
          </a:xfrm>
          <a:prstGeom prst="rect">
            <a:avLst/>
          </a:prstGeom>
          <a:noFill/>
          <a:ln/>
        </p:spPr>
        <p:txBody>
          <a:bodyPr wrap="square" lIns="0" tIns="0" rIns="0" bIns="0" rtlCol="0" anchor="ctr"/>
          <a:lstStyle/>
          <a:p>
            <a:pPr marL="0" indent="0">
              <a:buNone/>
            </a:pPr>
            <a:r>
              <a:rPr lang="en-US" sz="2900" dirty="0">
                <a:solidFill>
                  <a:srgbClr val="263552"/>
                </a:solidFill>
                <a:latin typeface="PP Hatton Medium" pitchFamily="34" charset="0"/>
                <a:ea typeface="PP Hatton Medium" pitchFamily="34" charset="-122"/>
                <a:cs typeface="PP Hatton Medium" pitchFamily="34" charset="-120"/>
              </a:rPr>
              <a:t>Quick reference</a:t>
            </a:r>
            <a:endParaRPr lang="en-US" sz="2900" dirty="0"/>
          </a:p>
        </p:txBody>
      </p:sp>
      <p:sp>
        <p:nvSpPr>
          <p:cNvPr id="3" name="Text 1"/>
          <p:cNvSpPr txBox="1"/>
          <p:nvPr/>
        </p:nvSpPr>
        <p:spPr>
          <a:xfrm>
            <a:off x="640080" y="950976"/>
            <a:ext cx="10881360" cy="310896"/>
          </a:xfrm>
          <a:prstGeom prst="rect">
            <a:avLst/>
          </a:prstGeom>
          <a:noFill/>
          <a:ln/>
        </p:spPr>
        <p:txBody>
          <a:bodyPr wrap="square" lIns="0" tIns="0" rIns="0" bIns="0" rtlCol="0" anchor="ctr"/>
          <a:lstStyle/>
          <a:p>
            <a:pPr marL="0" indent="0">
              <a:buNone/>
            </a:pPr>
            <a:r>
              <a:rPr lang="en-US" sz="1200" dirty="0">
                <a:solidFill>
                  <a:srgbClr val="5C6675"/>
                </a:solidFill>
                <a:latin typeface="Open Sans" pitchFamily="34" charset="0"/>
                <a:ea typeface="Open Sans" pitchFamily="34" charset="-122"/>
                <a:cs typeface="Open Sans" pitchFamily="34" charset="-120"/>
              </a:rPr>
              <a:t>Pin this one to the desk.</a:t>
            </a:r>
            <a:endParaRPr lang="en-US" sz="1200" dirty="0"/>
          </a:p>
        </p:txBody>
      </p:sp>
      <p:pic>
        <p:nvPicPr>
          <p:cNvPr id="4" name="Image 0" descr="/home/claude/logo/sosm_navy.png"/>
          <p:cNvPicPr>
            <a:picLocks noChangeAspect="1"/>
          </p:cNvPicPr>
          <p:nvPr/>
        </p:nvPicPr>
        <p:blipFill>
          <a:blip r:embed="rId3"/>
          <a:stretch>
            <a:fillRect/>
          </a:stretch>
        </p:blipFill>
        <p:spPr>
          <a:xfrm>
            <a:off x="10442448" y="6236208"/>
            <a:ext cx="1106424" cy="276606"/>
          </a:xfrm>
          <a:prstGeom prst="rect">
            <a:avLst/>
          </a:prstGeom>
        </p:spPr>
      </p:pic>
      <p:sp>
        <p:nvSpPr>
          <p:cNvPr id="5" name="Shape 2"/>
          <p:cNvSpPr/>
          <p:nvPr/>
        </p:nvSpPr>
        <p:spPr>
          <a:xfrm>
            <a:off x="640080" y="1627632"/>
            <a:ext cx="10917936" cy="777240"/>
          </a:xfrm>
          <a:prstGeom prst="roundRect">
            <a:avLst>
              <a:gd name="adj" fmla="val 10588"/>
            </a:avLst>
          </a:prstGeom>
          <a:solidFill>
            <a:srgbClr val="E6EDF6"/>
          </a:solidFill>
          <a:ln w="9525">
            <a:solidFill>
              <a:srgbClr val="D6DEE9"/>
            </a:solidFill>
            <a:prstDash val="solid"/>
          </a:ln>
          <a:effectLst>
            <a:outerShdw blurRad="101600" dist="25400" dir="5400000" algn="bl" rotWithShape="0">
              <a:srgbClr val="9AA6B5">
                <a:alpha val="18000"/>
              </a:srgbClr>
            </a:outerShdw>
          </a:effectLst>
        </p:spPr>
        <p:txBody>
          <a:bodyPr/>
          <a:lstStyle/>
          <a:p>
            <a:endParaRPr lang="en-US"/>
          </a:p>
        </p:txBody>
      </p:sp>
      <p:sp>
        <p:nvSpPr>
          <p:cNvPr id="6" name="Text 3"/>
          <p:cNvSpPr txBox="1"/>
          <p:nvPr/>
        </p:nvSpPr>
        <p:spPr>
          <a:xfrm>
            <a:off x="914400" y="1627632"/>
            <a:ext cx="2286000" cy="777240"/>
          </a:xfrm>
          <a:prstGeom prst="rect">
            <a:avLst/>
          </a:prstGeom>
          <a:noFill/>
          <a:ln/>
        </p:spPr>
        <p:txBody>
          <a:bodyPr wrap="square" lIns="0" tIns="0" rIns="0" bIns="0" rtlCol="0" anchor="ctr"/>
          <a:lstStyle/>
          <a:p>
            <a:pPr marL="0" indent="0">
              <a:buNone/>
            </a:pPr>
            <a:r>
              <a:rPr lang="en-US" sz="1300" b="1" dirty="0">
                <a:solidFill>
                  <a:srgbClr val="263552"/>
                </a:solidFill>
                <a:latin typeface="Open Sans" pitchFamily="34" charset="0"/>
                <a:ea typeface="Open Sans" pitchFamily="34" charset="-122"/>
                <a:cs typeface="Open Sans" pitchFamily="34" charset="-120"/>
              </a:rPr>
              <a:t>Where we are</a:t>
            </a:r>
            <a:endParaRPr lang="en-US" sz="1300" dirty="0"/>
          </a:p>
        </p:txBody>
      </p:sp>
      <p:sp>
        <p:nvSpPr>
          <p:cNvPr id="7" name="Text 4"/>
          <p:cNvSpPr txBox="1"/>
          <p:nvPr/>
        </p:nvSpPr>
        <p:spPr>
          <a:xfrm>
            <a:off x="3246120" y="1627632"/>
            <a:ext cx="8046720" cy="777240"/>
          </a:xfrm>
          <a:prstGeom prst="rect">
            <a:avLst/>
          </a:prstGeom>
          <a:noFill/>
          <a:ln/>
        </p:spPr>
        <p:txBody>
          <a:bodyPr wrap="square" lIns="0" tIns="0" rIns="0" bIns="0" rtlCol="0" anchor="ctr"/>
          <a:lstStyle/>
          <a:p>
            <a:pPr marL="0" indent="0">
              <a:lnSpc>
                <a:spcPct val="112000"/>
              </a:lnSpc>
              <a:buNone/>
            </a:pPr>
            <a:r>
              <a:rPr lang="en-US" sz="1100" dirty="0">
                <a:solidFill>
                  <a:srgbClr val="36414F"/>
                </a:solidFill>
                <a:latin typeface="Open Sans" pitchFamily="34" charset="0"/>
                <a:ea typeface="Open Sans" pitchFamily="34" charset="-122"/>
                <a:cs typeface="Open Sans" pitchFamily="34" charset="-120"/>
              </a:rPr>
              <a:t>141 NW C Street, Grants Pass, Oregon — corner of 5th and C. The entrance is on the alley behind the building; members park in the gated alley across the lot. Mail goes to P.O. Box 971, Merlin, OR. Phone (541) 226-2300.</a:t>
            </a:r>
            <a:endParaRPr lang="en-US" sz="1100" dirty="0"/>
          </a:p>
        </p:txBody>
      </p:sp>
      <p:sp>
        <p:nvSpPr>
          <p:cNvPr id="8" name="Shape 5"/>
          <p:cNvSpPr/>
          <p:nvPr/>
        </p:nvSpPr>
        <p:spPr>
          <a:xfrm>
            <a:off x="640080" y="2514600"/>
            <a:ext cx="10917936" cy="777240"/>
          </a:xfrm>
          <a:prstGeom prst="roundRect">
            <a:avLst>
              <a:gd name="adj" fmla="val 10588"/>
            </a:avLst>
          </a:prstGeom>
          <a:solidFill>
            <a:srgbClr val="FFFFFF"/>
          </a:solidFill>
          <a:ln w="9525">
            <a:solidFill>
              <a:srgbClr val="D6DEE9"/>
            </a:solidFill>
            <a:prstDash val="solid"/>
          </a:ln>
          <a:effectLst>
            <a:outerShdw blurRad="101600" dist="25400" dir="5400000" algn="bl" rotWithShape="0">
              <a:srgbClr val="9AA6B5">
                <a:alpha val="18000"/>
              </a:srgbClr>
            </a:outerShdw>
          </a:effectLst>
        </p:spPr>
        <p:txBody>
          <a:bodyPr/>
          <a:lstStyle/>
          <a:p>
            <a:endParaRPr lang="en-US"/>
          </a:p>
        </p:txBody>
      </p:sp>
      <p:sp>
        <p:nvSpPr>
          <p:cNvPr id="9" name="Text 6"/>
          <p:cNvSpPr txBox="1"/>
          <p:nvPr/>
        </p:nvSpPr>
        <p:spPr>
          <a:xfrm>
            <a:off x="914400" y="2514600"/>
            <a:ext cx="2286000" cy="777240"/>
          </a:xfrm>
          <a:prstGeom prst="rect">
            <a:avLst/>
          </a:prstGeom>
          <a:noFill/>
          <a:ln/>
        </p:spPr>
        <p:txBody>
          <a:bodyPr wrap="square" lIns="0" tIns="0" rIns="0" bIns="0" rtlCol="0" anchor="ctr"/>
          <a:lstStyle/>
          <a:p>
            <a:pPr marL="0" indent="0">
              <a:buNone/>
            </a:pPr>
            <a:r>
              <a:rPr lang="en-US" sz="1300" b="1" dirty="0">
                <a:solidFill>
                  <a:srgbClr val="263552"/>
                </a:solidFill>
                <a:latin typeface="Open Sans" pitchFamily="34" charset="0"/>
                <a:ea typeface="Open Sans" pitchFamily="34" charset="-122"/>
                <a:cs typeface="Open Sans" pitchFamily="34" charset="-120"/>
              </a:rPr>
              <a:t>Office hours</a:t>
            </a:r>
            <a:endParaRPr lang="en-US" sz="1300" dirty="0"/>
          </a:p>
        </p:txBody>
      </p:sp>
      <p:sp>
        <p:nvSpPr>
          <p:cNvPr id="10" name="Text 7"/>
          <p:cNvSpPr txBox="1"/>
          <p:nvPr/>
        </p:nvSpPr>
        <p:spPr>
          <a:xfrm>
            <a:off x="3246120" y="2514600"/>
            <a:ext cx="8046720" cy="777240"/>
          </a:xfrm>
          <a:prstGeom prst="rect">
            <a:avLst/>
          </a:prstGeom>
          <a:noFill/>
          <a:ln/>
        </p:spPr>
        <p:txBody>
          <a:bodyPr wrap="square" lIns="0" tIns="0" rIns="0" bIns="0" rtlCol="0" anchor="ctr"/>
          <a:lstStyle/>
          <a:p>
            <a:pPr marL="0" indent="0">
              <a:lnSpc>
                <a:spcPct val="112000"/>
              </a:lnSpc>
              <a:buNone/>
            </a:pPr>
            <a:r>
              <a:rPr lang="en-US" sz="1100" dirty="0">
                <a:solidFill>
                  <a:srgbClr val="36414F"/>
                </a:solidFill>
                <a:latin typeface="Open Sans" pitchFamily="34" charset="0"/>
                <a:ea typeface="Open Sans" pitchFamily="34" charset="-122"/>
                <a:cs typeface="Open Sans" pitchFamily="34" charset="-120"/>
              </a:rPr>
              <a:t>Monday–Friday 10:00 am – 5:30 pm  ·  Saturday by appointment  ·  Closed Sunday</a:t>
            </a:r>
            <a:endParaRPr lang="en-US" sz="1100" dirty="0"/>
          </a:p>
        </p:txBody>
      </p:sp>
      <p:sp>
        <p:nvSpPr>
          <p:cNvPr id="11" name="Shape 8"/>
          <p:cNvSpPr/>
          <p:nvPr/>
        </p:nvSpPr>
        <p:spPr>
          <a:xfrm>
            <a:off x="640080" y="3401568"/>
            <a:ext cx="10917936" cy="777240"/>
          </a:xfrm>
          <a:prstGeom prst="roundRect">
            <a:avLst>
              <a:gd name="adj" fmla="val 10588"/>
            </a:avLst>
          </a:prstGeom>
          <a:solidFill>
            <a:srgbClr val="E6EDF6"/>
          </a:solidFill>
          <a:ln w="9525">
            <a:solidFill>
              <a:srgbClr val="D6DEE9"/>
            </a:solidFill>
            <a:prstDash val="solid"/>
          </a:ln>
          <a:effectLst>
            <a:outerShdw blurRad="101600" dist="25400" dir="5400000" algn="bl" rotWithShape="0">
              <a:srgbClr val="9AA6B5">
                <a:alpha val="18000"/>
              </a:srgbClr>
            </a:outerShdw>
          </a:effectLst>
        </p:spPr>
        <p:txBody>
          <a:bodyPr/>
          <a:lstStyle/>
          <a:p>
            <a:endParaRPr lang="en-US"/>
          </a:p>
        </p:txBody>
      </p:sp>
      <p:sp>
        <p:nvSpPr>
          <p:cNvPr id="12" name="Text 9"/>
          <p:cNvSpPr txBox="1"/>
          <p:nvPr/>
        </p:nvSpPr>
        <p:spPr>
          <a:xfrm>
            <a:off x="914400" y="3401568"/>
            <a:ext cx="2286000" cy="777240"/>
          </a:xfrm>
          <a:prstGeom prst="rect">
            <a:avLst/>
          </a:prstGeom>
          <a:noFill/>
          <a:ln/>
        </p:spPr>
        <p:txBody>
          <a:bodyPr wrap="square" lIns="0" tIns="0" rIns="0" bIns="0" rtlCol="0" anchor="ctr"/>
          <a:lstStyle/>
          <a:p>
            <a:pPr marL="0" indent="0">
              <a:buNone/>
            </a:pPr>
            <a:r>
              <a:rPr lang="en-US" sz="1300" b="1" dirty="0">
                <a:solidFill>
                  <a:srgbClr val="263552"/>
                </a:solidFill>
                <a:latin typeface="Open Sans" pitchFamily="34" charset="0"/>
                <a:ea typeface="Open Sans" pitchFamily="34" charset="-122"/>
                <a:cs typeface="Open Sans" pitchFamily="34" charset="-120"/>
              </a:rPr>
              <a:t>Systems</a:t>
            </a:r>
            <a:endParaRPr lang="en-US" sz="1300" dirty="0"/>
          </a:p>
        </p:txBody>
      </p:sp>
      <p:sp>
        <p:nvSpPr>
          <p:cNvPr id="13" name="Text 10"/>
          <p:cNvSpPr txBox="1"/>
          <p:nvPr/>
        </p:nvSpPr>
        <p:spPr>
          <a:xfrm>
            <a:off x="3246120" y="3401568"/>
            <a:ext cx="8046720" cy="777240"/>
          </a:xfrm>
          <a:prstGeom prst="rect">
            <a:avLst/>
          </a:prstGeom>
          <a:noFill/>
          <a:ln/>
        </p:spPr>
        <p:txBody>
          <a:bodyPr wrap="square" lIns="0" tIns="0" rIns="0" bIns="0" rtlCol="0" anchor="ctr"/>
          <a:lstStyle/>
          <a:p>
            <a:pPr marL="0" indent="0">
              <a:lnSpc>
                <a:spcPct val="112000"/>
              </a:lnSpc>
              <a:buNone/>
            </a:pPr>
            <a:r>
              <a:rPr lang="en-US" sz="1100" dirty="0">
                <a:solidFill>
                  <a:srgbClr val="36414F"/>
                </a:solidFill>
                <a:latin typeface="Open Sans" pitchFamily="34" charset="0"/>
                <a:ea typeface="Open Sans" pitchFamily="34" charset="-122"/>
                <a:cs typeface="Open Sans" pitchFamily="34" charset="-120"/>
              </a:rPr>
              <a:t>Opus1 — scheduling, client and staff comments, texting families, makeups, facility calendar.    Patriot — time clock, admin time-off requests, payroll.  Trello – Task and Project Management.  Slack – Team communication.</a:t>
            </a:r>
            <a:endParaRPr lang="en-US" sz="1100" dirty="0"/>
          </a:p>
        </p:txBody>
      </p:sp>
      <p:sp>
        <p:nvSpPr>
          <p:cNvPr id="14" name="Shape 11"/>
          <p:cNvSpPr/>
          <p:nvPr/>
        </p:nvSpPr>
        <p:spPr>
          <a:xfrm>
            <a:off x="640080" y="4288536"/>
            <a:ext cx="10917936" cy="777240"/>
          </a:xfrm>
          <a:prstGeom prst="roundRect">
            <a:avLst>
              <a:gd name="adj" fmla="val 10588"/>
            </a:avLst>
          </a:prstGeom>
          <a:solidFill>
            <a:srgbClr val="FFFFFF"/>
          </a:solidFill>
          <a:ln w="9525">
            <a:solidFill>
              <a:srgbClr val="D6DEE9"/>
            </a:solidFill>
            <a:prstDash val="solid"/>
          </a:ln>
          <a:effectLst>
            <a:outerShdw blurRad="101600" dist="25400" dir="5400000" algn="bl" rotWithShape="0">
              <a:srgbClr val="9AA6B5">
                <a:alpha val="18000"/>
              </a:srgbClr>
            </a:outerShdw>
          </a:effectLst>
        </p:spPr>
        <p:txBody>
          <a:bodyPr/>
          <a:lstStyle/>
          <a:p>
            <a:endParaRPr lang="en-US"/>
          </a:p>
        </p:txBody>
      </p:sp>
      <p:sp>
        <p:nvSpPr>
          <p:cNvPr id="15" name="Text 12"/>
          <p:cNvSpPr txBox="1"/>
          <p:nvPr/>
        </p:nvSpPr>
        <p:spPr>
          <a:xfrm>
            <a:off x="914400" y="4288536"/>
            <a:ext cx="2286000" cy="777240"/>
          </a:xfrm>
          <a:prstGeom prst="rect">
            <a:avLst/>
          </a:prstGeom>
          <a:noFill/>
          <a:ln/>
        </p:spPr>
        <p:txBody>
          <a:bodyPr wrap="square" lIns="0" tIns="0" rIns="0" bIns="0" rtlCol="0" anchor="ctr"/>
          <a:lstStyle/>
          <a:p>
            <a:pPr marL="0" indent="0">
              <a:buNone/>
            </a:pPr>
            <a:r>
              <a:rPr lang="en-US" sz="1300" b="1" dirty="0">
                <a:solidFill>
                  <a:srgbClr val="263552"/>
                </a:solidFill>
                <a:latin typeface="Open Sans" pitchFamily="34" charset="0"/>
                <a:ea typeface="Open Sans" pitchFamily="34" charset="-122"/>
                <a:cs typeface="Open Sans" pitchFamily="34" charset="-120"/>
              </a:rPr>
              <a:t>Payday</a:t>
            </a:r>
            <a:endParaRPr lang="en-US" sz="1300" dirty="0"/>
          </a:p>
        </p:txBody>
      </p:sp>
      <p:sp>
        <p:nvSpPr>
          <p:cNvPr id="16" name="Text 13"/>
          <p:cNvSpPr txBox="1"/>
          <p:nvPr/>
        </p:nvSpPr>
        <p:spPr>
          <a:xfrm>
            <a:off x="3246120" y="4288536"/>
            <a:ext cx="8046720" cy="777240"/>
          </a:xfrm>
          <a:prstGeom prst="rect">
            <a:avLst/>
          </a:prstGeom>
          <a:noFill/>
          <a:ln/>
        </p:spPr>
        <p:txBody>
          <a:bodyPr wrap="square" lIns="0" tIns="0" rIns="0" bIns="0" rtlCol="0" anchor="ctr"/>
          <a:lstStyle/>
          <a:p>
            <a:pPr marL="0" indent="0">
              <a:lnSpc>
                <a:spcPct val="112000"/>
              </a:lnSpc>
              <a:buNone/>
            </a:pPr>
            <a:r>
              <a:rPr lang="en-US" sz="1100" dirty="0">
                <a:solidFill>
                  <a:srgbClr val="36414F"/>
                </a:solidFill>
                <a:latin typeface="Open Sans" pitchFamily="34" charset="0"/>
                <a:ea typeface="Open Sans" pitchFamily="34" charset="-122"/>
                <a:cs typeface="Open Sans" pitchFamily="34" charset="-120"/>
              </a:rPr>
              <a:t>The 7th of each month, or the next business day, for all hours worked the previous month.</a:t>
            </a:r>
            <a:endParaRPr lang="en-US" sz="1100" dirty="0"/>
          </a:p>
        </p:txBody>
      </p:sp>
      <p:sp>
        <p:nvSpPr>
          <p:cNvPr id="17" name="Shape 14"/>
          <p:cNvSpPr/>
          <p:nvPr/>
        </p:nvSpPr>
        <p:spPr>
          <a:xfrm>
            <a:off x="640080" y="5175504"/>
            <a:ext cx="10917936" cy="777240"/>
          </a:xfrm>
          <a:prstGeom prst="roundRect">
            <a:avLst>
              <a:gd name="adj" fmla="val 10588"/>
            </a:avLst>
          </a:prstGeom>
          <a:solidFill>
            <a:srgbClr val="E6EDF6"/>
          </a:solidFill>
          <a:ln w="9525">
            <a:solidFill>
              <a:srgbClr val="D6DEE9"/>
            </a:solidFill>
            <a:prstDash val="solid"/>
          </a:ln>
          <a:effectLst>
            <a:outerShdw blurRad="101600" dist="25400" dir="5400000" algn="bl" rotWithShape="0">
              <a:srgbClr val="9AA6B5">
                <a:alpha val="18000"/>
              </a:srgbClr>
            </a:outerShdw>
          </a:effectLst>
        </p:spPr>
        <p:txBody>
          <a:bodyPr/>
          <a:lstStyle/>
          <a:p>
            <a:endParaRPr lang="en-US"/>
          </a:p>
        </p:txBody>
      </p:sp>
      <p:sp>
        <p:nvSpPr>
          <p:cNvPr id="18" name="Text 15"/>
          <p:cNvSpPr txBox="1"/>
          <p:nvPr/>
        </p:nvSpPr>
        <p:spPr>
          <a:xfrm>
            <a:off x="914400" y="5175504"/>
            <a:ext cx="2286000" cy="777240"/>
          </a:xfrm>
          <a:prstGeom prst="rect">
            <a:avLst/>
          </a:prstGeom>
          <a:noFill/>
          <a:ln/>
        </p:spPr>
        <p:txBody>
          <a:bodyPr wrap="square" lIns="0" tIns="0" rIns="0" bIns="0" rtlCol="0" anchor="ctr"/>
          <a:lstStyle/>
          <a:p>
            <a:pPr marL="0" indent="0">
              <a:buNone/>
            </a:pPr>
            <a:r>
              <a:rPr lang="en-US" sz="1300" b="1" dirty="0">
                <a:solidFill>
                  <a:srgbClr val="263552"/>
                </a:solidFill>
                <a:latin typeface="Open Sans" pitchFamily="34" charset="0"/>
                <a:ea typeface="Open Sans" pitchFamily="34" charset="-122"/>
                <a:cs typeface="Open Sans" pitchFamily="34" charset="-120"/>
              </a:rPr>
              <a:t>Approved referrals</a:t>
            </a:r>
            <a:endParaRPr lang="en-US" sz="1300" dirty="0"/>
          </a:p>
        </p:txBody>
      </p:sp>
      <p:sp>
        <p:nvSpPr>
          <p:cNvPr id="19" name="Text 16"/>
          <p:cNvSpPr txBox="1"/>
          <p:nvPr/>
        </p:nvSpPr>
        <p:spPr>
          <a:xfrm>
            <a:off x="3246120" y="5175504"/>
            <a:ext cx="8046720" cy="777240"/>
          </a:xfrm>
          <a:prstGeom prst="rect">
            <a:avLst/>
          </a:prstGeom>
          <a:noFill/>
          <a:ln/>
        </p:spPr>
        <p:txBody>
          <a:bodyPr wrap="square" lIns="0" tIns="0" rIns="0" bIns="0" rtlCol="0" anchor="ctr"/>
          <a:lstStyle/>
          <a:p>
            <a:pPr marL="0" indent="0">
              <a:lnSpc>
                <a:spcPct val="112000"/>
              </a:lnSpc>
              <a:buNone/>
            </a:pPr>
            <a:r>
              <a:rPr lang="en-US" sz="1100" dirty="0">
                <a:solidFill>
                  <a:srgbClr val="36414F"/>
                </a:solidFill>
                <a:latin typeface="Open Sans" pitchFamily="34" charset="0"/>
                <a:ea typeface="Open Sans" pitchFamily="34" charset="-122"/>
                <a:cs typeface="Open Sans" pitchFamily="34" charset="-120"/>
              </a:rPr>
              <a:t>Great Northwest Music (rental &amp; retail)  ·  Fire Mountain Music (guitar repair)  ·  Holst Violins (strings)  ·  DeBellis (piano tuning).   If you are aware of reputable businesses to add to the list, let the director know.</a:t>
            </a:r>
            <a:endParaRPr lang="en-US" sz="11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6">
    <p:bg>
      <p:bgPr>
        <a:solidFill>
          <a:srgbClr val="263552"/>
        </a:solidFill>
        <a:effectLst/>
      </p:bgPr>
    </p:bg>
    <p:spTree>
      <p:nvGrpSpPr>
        <p:cNvPr id="1" name=""/>
        <p:cNvGrpSpPr/>
        <p:nvPr/>
      </p:nvGrpSpPr>
      <p:grpSpPr>
        <a:xfrm>
          <a:off x="0" y="0"/>
          <a:ext cx="0" cy="0"/>
          <a:chOff x="0" y="0"/>
          <a:chExt cx="0" cy="0"/>
        </a:xfrm>
      </p:grpSpPr>
      <p:sp>
        <p:nvSpPr>
          <p:cNvPr id="2" name="Shape 0"/>
          <p:cNvSpPr/>
          <p:nvPr/>
        </p:nvSpPr>
        <p:spPr>
          <a:xfrm>
            <a:off x="-1645920" y="3840480"/>
            <a:ext cx="4754880" cy="4754880"/>
          </a:xfrm>
          <a:prstGeom prst="ellipse">
            <a:avLst/>
          </a:prstGeom>
          <a:solidFill>
            <a:srgbClr val="2E4063"/>
          </a:solidFill>
          <a:ln w="12700">
            <a:solidFill>
              <a:srgbClr val="333333"/>
            </a:solidFill>
            <a:prstDash val="solid"/>
          </a:ln>
        </p:spPr>
        <p:txBody>
          <a:bodyPr/>
          <a:lstStyle/>
          <a:p>
            <a:endParaRPr lang="en-US"/>
          </a:p>
        </p:txBody>
      </p:sp>
      <p:sp>
        <p:nvSpPr>
          <p:cNvPr id="3" name="Shape 1"/>
          <p:cNvSpPr/>
          <p:nvPr/>
        </p:nvSpPr>
        <p:spPr>
          <a:xfrm>
            <a:off x="9875520" y="-1463040"/>
            <a:ext cx="4023360" cy="4023360"/>
          </a:xfrm>
          <a:prstGeom prst="ellipse">
            <a:avLst/>
          </a:prstGeom>
          <a:solidFill>
            <a:srgbClr val="2E4063"/>
          </a:solidFill>
          <a:ln w="12700">
            <a:solidFill>
              <a:srgbClr val="333333"/>
            </a:solidFill>
            <a:prstDash val="solid"/>
          </a:ln>
        </p:spPr>
        <p:txBody>
          <a:bodyPr/>
          <a:lstStyle/>
          <a:p>
            <a:endParaRPr lang="en-US"/>
          </a:p>
        </p:txBody>
      </p:sp>
      <p:sp>
        <p:nvSpPr>
          <p:cNvPr id="4" name="Text 2"/>
          <p:cNvSpPr txBox="1"/>
          <p:nvPr/>
        </p:nvSpPr>
        <p:spPr>
          <a:xfrm>
            <a:off x="1005840" y="1371600"/>
            <a:ext cx="9601200" cy="868680"/>
          </a:xfrm>
          <a:prstGeom prst="rect">
            <a:avLst/>
          </a:prstGeom>
          <a:noFill/>
          <a:ln/>
        </p:spPr>
        <p:txBody>
          <a:bodyPr wrap="square" lIns="0" tIns="0" rIns="0" bIns="0" rtlCol="0" anchor="ctr"/>
          <a:lstStyle/>
          <a:p>
            <a:pPr marL="0" indent="0">
              <a:buNone/>
            </a:pPr>
            <a:r>
              <a:rPr lang="en-US" sz="4000" dirty="0">
                <a:solidFill>
                  <a:srgbClr val="FFFFFF"/>
                </a:solidFill>
                <a:latin typeface="PP Hatton Medium" pitchFamily="34" charset="0"/>
                <a:ea typeface="PP Hatton Medium" pitchFamily="34" charset="-122"/>
                <a:cs typeface="PP Hatton Medium" pitchFamily="34" charset="-120"/>
              </a:rPr>
              <a:t>Welcome to the team.</a:t>
            </a:r>
            <a:endParaRPr lang="en-US" sz="4000" dirty="0"/>
          </a:p>
        </p:txBody>
      </p:sp>
      <p:sp>
        <p:nvSpPr>
          <p:cNvPr id="5" name="Text 3"/>
          <p:cNvSpPr txBox="1"/>
          <p:nvPr/>
        </p:nvSpPr>
        <p:spPr>
          <a:xfrm>
            <a:off x="1005840" y="2697480"/>
            <a:ext cx="7863840" cy="1005840"/>
          </a:xfrm>
          <a:prstGeom prst="rect">
            <a:avLst/>
          </a:prstGeom>
          <a:noFill/>
          <a:ln/>
        </p:spPr>
        <p:txBody>
          <a:bodyPr wrap="square" lIns="0" tIns="0" rIns="0" bIns="0" rtlCol="0" anchor="t"/>
          <a:lstStyle/>
          <a:p>
            <a:pPr marL="0" indent="0">
              <a:lnSpc>
                <a:spcPct val="120000"/>
              </a:lnSpc>
              <a:buNone/>
            </a:pPr>
            <a:r>
              <a:rPr lang="en-US" sz="1400" dirty="0">
                <a:solidFill>
                  <a:srgbClr val="C8D6E8"/>
                </a:solidFill>
                <a:latin typeface="Open Sans" pitchFamily="34" charset="0"/>
                <a:ea typeface="Open Sans" pitchFamily="34" charset="-122"/>
                <a:cs typeface="Open Sans" pitchFamily="34" charset="-120"/>
              </a:rPr>
              <a:t>“We hope that your employment with Southern Oregon School of Music will be rewarding and challenging. We take pride in our team members as well as in the products and services we provide.”</a:t>
            </a:r>
            <a:endParaRPr lang="en-US" sz="1400" dirty="0"/>
          </a:p>
        </p:txBody>
      </p:sp>
      <p:sp>
        <p:nvSpPr>
          <p:cNvPr id="6" name="Shape 4"/>
          <p:cNvSpPr/>
          <p:nvPr/>
        </p:nvSpPr>
        <p:spPr>
          <a:xfrm>
            <a:off x="1005840" y="3977640"/>
            <a:ext cx="4754880" cy="1371600"/>
          </a:xfrm>
          <a:prstGeom prst="roundRect">
            <a:avLst>
              <a:gd name="adj" fmla="val 6000"/>
            </a:avLst>
          </a:prstGeom>
          <a:solidFill>
            <a:srgbClr val="2E4063"/>
          </a:solidFill>
          <a:ln w="9525">
            <a:solidFill>
              <a:srgbClr val="D6DEE9"/>
            </a:solidFill>
            <a:prstDash val="solid"/>
          </a:ln>
          <a:effectLst>
            <a:outerShdw blurRad="101600" dist="25400" dir="5400000" algn="bl" rotWithShape="0">
              <a:srgbClr val="9AA6B5">
                <a:alpha val="18000"/>
              </a:srgbClr>
            </a:outerShdw>
          </a:effectLst>
        </p:spPr>
        <p:txBody>
          <a:bodyPr/>
          <a:lstStyle/>
          <a:p>
            <a:endParaRPr lang="en-US"/>
          </a:p>
        </p:txBody>
      </p:sp>
      <p:sp>
        <p:nvSpPr>
          <p:cNvPr id="7" name="Text 5"/>
          <p:cNvSpPr txBox="1"/>
          <p:nvPr/>
        </p:nvSpPr>
        <p:spPr>
          <a:xfrm>
            <a:off x="1280160" y="4114800"/>
            <a:ext cx="4206240" cy="329184"/>
          </a:xfrm>
          <a:prstGeom prst="rect">
            <a:avLst/>
          </a:prstGeom>
          <a:noFill/>
          <a:ln/>
        </p:spPr>
        <p:txBody>
          <a:bodyPr wrap="square" lIns="0" tIns="0" rIns="0" bIns="0" rtlCol="0" anchor="ctr"/>
          <a:lstStyle/>
          <a:p>
            <a:pPr marL="0" indent="0">
              <a:buNone/>
            </a:pPr>
            <a:r>
              <a:rPr lang="en-US" sz="1200" b="1" dirty="0">
                <a:solidFill>
                  <a:srgbClr val="B98A2E"/>
                </a:solidFill>
                <a:latin typeface="Open Sans" pitchFamily="34" charset="0"/>
                <a:ea typeface="Open Sans" pitchFamily="34" charset="-122"/>
                <a:cs typeface="Open Sans" pitchFamily="34" charset="-120"/>
              </a:rPr>
              <a:t>Day-to-day questions</a:t>
            </a:r>
            <a:endParaRPr lang="en-US" sz="1200" dirty="0"/>
          </a:p>
        </p:txBody>
      </p:sp>
      <p:sp>
        <p:nvSpPr>
          <p:cNvPr id="8" name="Text 6"/>
          <p:cNvSpPr txBox="1"/>
          <p:nvPr/>
        </p:nvSpPr>
        <p:spPr>
          <a:xfrm>
            <a:off x="1280160" y="4462272"/>
            <a:ext cx="4206240" cy="777240"/>
          </a:xfrm>
          <a:prstGeom prst="rect">
            <a:avLst/>
          </a:prstGeom>
          <a:noFill/>
          <a:ln/>
        </p:spPr>
        <p:txBody>
          <a:bodyPr wrap="square" lIns="0" tIns="0" rIns="0" bIns="0" rtlCol="0" anchor="t"/>
          <a:lstStyle/>
          <a:p>
            <a:pPr marL="0" indent="0">
              <a:lnSpc>
                <a:spcPct val="115000"/>
              </a:lnSpc>
              <a:buNone/>
            </a:pPr>
            <a:r>
              <a:rPr lang="en-US" sz="1150" dirty="0">
                <a:solidFill>
                  <a:srgbClr val="FFFFFF"/>
                </a:solidFill>
                <a:latin typeface="Open Sans" pitchFamily="34" charset="0"/>
                <a:ea typeface="Open Sans" pitchFamily="34" charset="-122"/>
                <a:cs typeface="Open Sans" pitchFamily="34" charset="-120"/>
              </a:rPr>
              <a:t>Your schedule, your timesheet, your pay, supplies — start with the Office Manager.</a:t>
            </a:r>
            <a:endParaRPr lang="en-US" sz="1150" dirty="0"/>
          </a:p>
        </p:txBody>
      </p:sp>
      <p:sp>
        <p:nvSpPr>
          <p:cNvPr id="9" name="Shape 7"/>
          <p:cNvSpPr/>
          <p:nvPr/>
        </p:nvSpPr>
        <p:spPr>
          <a:xfrm>
            <a:off x="5971032" y="3977640"/>
            <a:ext cx="4754880" cy="1371600"/>
          </a:xfrm>
          <a:prstGeom prst="roundRect">
            <a:avLst>
              <a:gd name="adj" fmla="val 6000"/>
            </a:avLst>
          </a:prstGeom>
          <a:solidFill>
            <a:srgbClr val="2E4063"/>
          </a:solidFill>
          <a:ln w="9525">
            <a:solidFill>
              <a:srgbClr val="D6DEE9"/>
            </a:solidFill>
            <a:prstDash val="solid"/>
          </a:ln>
          <a:effectLst>
            <a:outerShdw blurRad="101600" dist="25400" dir="5400000" algn="bl" rotWithShape="0">
              <a:srgbClr val="9AA6B5">
                <a:alpha val="18000"/>
              </a:srgbClr>
            </a:outerShdw>
          </a:effectLst>
        </p:spPr>
        <p:txBody>
          <a:bodyPr/>
          <a:lstStyle/>
          <a:p>
            <a:endParaRPr lang="en-US"/>
          </a:p>
        </p:txBody>
      </p:sp>
      <p:sp>
        <p:nvSpPr>
          <p:cNvPr id="10" name="Text 8"/>
          <p:cNvSpPr txBox="1"/>
          <p:nvPr/>
        </p:nvSpPr>
        <p:spPr>
          <a:xfrm>
            <a:off x="6245352" y="4114800"/>
            <a:ext cx="4206240" cy="329184"/>
          </a:xfrm>
          <a:prstGeom prst="rect">
            <a:avLst/>
          </a:prstGeom>
          <a:noFill/>
          <a:ln/>
        </p:spPr>
        <p:txBody>
          <a:bodyPr wrap="square" lIns="0" tIns="0" rIns="0" bIns="0" rtlCol="0" anchor="ctr"/>
          <a:lstStyle/>
          <a:p>
            <a:pPr marL="0" indent="0">
              <a:buNone/>
            </a:pPr>
            <a:r>
              <a:rPr lang="en-US" sz="1200" b="1" dirty="0">
                <a:solidFill>
                  <a:srgbClr val="B98A2E"/>
                </a:solidFill>
                <a:latin typeface="Open Sans" pitchFamily="34" charset="0"/>
                <a:ea typeface="Open Sans" pitchFamily="34" charset="-122"/>
                <a:cs typeface="Open Sans" pitchFamily="34" charset="-120"/>
              </a:rPr>
              <a:t>Anything unresolved or sensitive</a:t>
            </a:r>
            <a:endParaRPr lang="en-US" sz="1200" dirty="0"/>
          </a:p>
        </p:txBody>
      </p:sp>
      <p:sp>
        <p:nvSpPr>
          <p:cNvPr id="11" name="Text 9"/>
          <p:cNvSpPr txBox="1"/>
          <p:nvPr/>
        </p:nvSpPr>
        <p:spPr>
          <a:xfrm>
            <a:off x="6245352" y="4462272"/>
            <a:ext cx="4206240" cy="777240"/>
          </a:xfrm>
          <a:prstGeom prst="rect">
            <a:avLst/>
          </a:prstGeom>
          <a:noFill/>
          <a:ln/>
        </p:spPr>
        <p:txBody>
          <a:bodyPr wrap="square" lIns="0" tIns="0" rIns="0" bIns="0" rtlCol="0" anchor="t"/>
          <a:lstStyle/>
          <a:p>
            <a:pPr marL="0" indent="0">
              <a:lnSpc>
                <a:spcPct val="115000"/>
              </a:lnSpc>
              <a:buNone/>
            </a:pPr>
            <a:r>
              <a:rPr lang="en-US" sz="1150" dirty="0">
                <a:solidFill>
                  <a:srgbClr val="FFFFFF"/>
                </a:solidFill>
                <a:latin typeface="Open Sans" pitchFamily="34" charset="0"/>
                <a:ea typeface="Open Sans" pitchFamily="34" charset="-122"/>
                <a:cs typeface="Open Sans" pitchFamily="34" charset="-120"/>
              </a:rPr>
              <a:t>Conflicts, accommodations</a:t>
            </a:r>
            <a:r>
              <a:rPr lang="en-US" sz="1150">
                <a:solidFill>
                  <a:srgbClr val="FFFFFF"/>
                </a:solidFill>
                <a:latin typeface="Open Sans" pitchFamily="34" charset="0"/>
                <a:ea typeface="Open Sans" pitchFamily="34" charset="-122"/>
                <a:cs typeface="Open Sans" pitchFamily="34" charset="-120"/>
              </a:rPr>
              <a:t>, keys, concerns</a:t>
            </a:r>
            <a:r>
              <a:rPr lang="en-US" sz="1150" dirty="0">
                <a:solidFill>
                  <a:srgbClr val="FFFFFF"/>
                </a:solidFill>
                <a:latin typeface="Open Sans" pitchFamily="34" charset="0"/>
                <a:ea typeface="Open Sans" pitchFamily="34" charset="-122"/>
                <a:cs typeface="Open Sans" pitchFamily="34" charset="-120"/>
              </a:rPr>
              <a:t>, media, anything confidential — bring it straight to the Director.</a:t>
            </a:r>
            <a:endParaRPr lang="en-US" sz="1150" dirty="0"/>
          </a:p>
        </p:txBody>
      </p:sp>
      <p:sp>
        <p:nvSpPr>
          <p:cNvPr id="12" name="Text 10"/>
          <p:cNvSpPr txBox="1"/>
          <p:nvPr/>
        </p:nvSpPr>
        <p:spPr>
          <a:xfrm>
            <a:off x="1005840" y="5760720"/>
            <a:ext cx="5486400" cy="320040"/>
          </a:xfrm>
          <a:prstGeom prst="rect">
            <a:avLst/>
          </a:prstGeom>
          <a:noFill/>
          <a:ln/>
        </p:spPr>
        <p:txBody>
          <a:bodyPr wrap="square" lIns="0" tIns="0" rIns="0" bIns="0" rtlCol="0" anchor="ctr"/>
          <a:lstStyle/>
          <a:p>
            <a:pPr marL="0" indent="0">
              <a:buNone/>
            </a:pPr>
            <a:r>
              <a:rPr lang="en-US" sz="1150" dirty="0">
                <a:solidFill>
                  <a:srgbClr val="8FA3BD"/>
                </a:solidFill>
                <a:latin typeface="Open Sans" pitchFamily="34" charset="0"/>
                <a:ea typeface="Open Sans" pitchFamily="34" charset="-122"/>
                <a:cs typeface="Open Sans" pitchFamily="34" charset="-120"/>
              </a:rPr>
              <a:t>Deborah Pratt, Director</a:t>
            </a:r>
            <a:endParaRPr lang="en-US" sz="1150" dirty="0"/>
          </a:p>
        </p:txBody>
      </p:sp>
      <p:pic>
        <p:nvPicPr>
          <p:cNvPr id="13" name="Image 0" descr="/home/claude/logo/sosm_ondark.png"/>
          <p:cNvPicPr>
            <a:picLocks noChangeAspect="1"/>
          </p:cNvPicPr>
          <p:nvPr/>
        </p:nvPicPr>
        <p:blipFill>
          <a:blip r:embed="rId3"/>
          <a:stretch>
            <a:fillRect/>
          </a:stretch>
        </p:blipFill>
        <p:spPr>
          <a:xfrm>
            <a:off x="9601200" y="5669280"/>
            <a:ext cx="1737360" cy="43434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942</TotalTime>
  <Words>4000</Words>
  <Application>Microsoft Office PowerPoint</Application>
  <PresentationFormat>Widescreen</PresentationFormat>
  <Paragraphs>330</Paragraphs>
  <Slides>17</Slides>
  <Notes>17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Open Sans</vt:lpstr>
      <vt:lpstr>PP Hatton Medium</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Admin Staff Onboarding</dc:title>
  <dc:subject>PptxGenJS Presentation</dc:subject>
  <dc:creator>Southern Oregon School of Music</dc:creator>
  <cp:lastModifiedBy>Deborah Pratt</cp:lastModifiedBy>
  <cp:revision>6</cp:revision>
  <dcterms:created xsi:type="dcterms:W3CDTF">2026-09-11T21:34:33Z</dcterms:created>
  <dcterms:modified xsi:type="dcterms:W3CDTF">2026-09-13T17:27:01Z</dcterms:modified>
</cp:coreProperties>
</file>